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78" r:id="rId2"/>
    <p:sldId id="257" r:id="rId3"/>
    <p:sldId id="263" r:id="rId4"/>
    <p:sldId id="264" r:id="rId5"/>
    <p:sldId id="267" r:id="rId6"/>
    <p:sldId id="265" r:id="rId7"/>
    <p:sldId id="269" r:id="rId8"/>
    <p:sldId id="270" r:id="rId9"/>
    <p:sldId id="271" r:id="rId10"/>
    <p:sldId id="272" r:id="rId11"/>
    <p:sldId id="273" r:id="rId12"/>
    <p:sldId id="274" r:id="rId13"/>
    <p:sldId id="275" r:id="rId14"/>
    <p:sldId id="276" r:id="rId15"/>
    <p:sldId id="277" r:id="rId16"/>
    <p:sldId id="27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94660"/>
  </p:normalViewPr>
  <p:slideViewPr>
    <p:cSldViewPr snapToGrid="0">
      <p:cViewPr varScale="1">
        <p:scale>
          <a:sx n="89" d="100"/>
          <a:sy n="89" d="100"/>
        </p:scale>
        <p:origin x="68" y="2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2021/3/29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FB8D72C-D136-4071-A573-B70D376714E0}" type="datetimeFigureOut">
              <a:rPr lang="zh-CN" altLang="en-US" smtClean="0"/>
              <a:t>2021/3/29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DDA1F1-1B6B-4845-A124-6F6735CC5FE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8D72C-D136-4071-A573-B70D376714E0}" type="datetimeFigureOut">
              <a:rPr lang="zh-CN" altLang="en-US" smtClean="0"/>
              <a:t>2021/3/29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DDA1F1-1B6B-4845-A124-6F6735CC5FE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1616974573(1)"/>
          <p:cNvPicPr>
            <a:picLocks noGrp="1" noChangeAspect="1"/>
          </p:cNvPicPr>
          <p:nvPr>
            <p:ph idx="1"/>
          </p:nvPr>
        </p:nvPicPr>
        <p:blipFill>
          <a:blip r:embed="rId2"/>
          <a:stretch>
            <a:fillRect/>
          </a:stretch>
        </p:blipFill>
        <p:spPr>
          <a:xfrm>
            <a:off x="838200" y="365125"/>
            <a:ext cx="10515600" cy="5842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152894" y="1197211"/>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管理员身份进入系统</a:t>
            </a:r>
          </a:p>
        </p:txBody>
      </p:sp>
      <p:sp>
        <p:nvSpPr>
          <p:cNvPr id="5" name="矩形: 圆角 4"/>
          <p:cNvSpPr/>
          <p:nvPr/>
        </p:nvSpPr>
        <p:spPr>
          <a:xfrm>
            <a:off x="4152894" y="2691329"/>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选择管理赛项</a:t>
            </a:r>
          </a:p>
        </p:txBody>
      </p:sp>
      <p:sp>
        <p:nvSpPr>
          <p:cNvPr id="6" name="矩形: 圆角 5"/>
          <p:cNvSpPr/>
          <p:nvPr/>
        </p:nvSpPr>
        <p:spPr>
          <a:xfrm>
            <a:off x="4152894" y="4185447"/>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审核报名团队</a:t>
            </a:r>
          </a:p>
        </p:txBody>
      </p:sp>
      <p:sp>
        <p:nvSpPr>
          <p:cNvPr id="7" name="矩形: 圆角 6"/>
          <p:cNvSpPr/>
          <p:nvPr/>
        </p:nvSpPr>
        <p:spPr>
          <a:xfrm>
            <a:off x="4152894" y="5679564"/>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按要求提交晋级省赛名单</a:t>
            </a:r>
          </a:p>
        </p:txBody>
      </p:sp>
      <p:cxnSp>
        <p:nvCxnSpPr>
          <p:cNvPr id="9" name="直接箭头连接符 8"/>
          <p:cNvCxnSpPr>
            <a:stCxn id="4" idx="2"/>
            <a:endCxn id="5" idx="0"/>
          </p:cNvCxnSpPr>
          <p:nvPr/>
        </p:nvCxnSpPr>
        <p:spPr>
          <a:xfrm>
            <a:off x="5759224" y="1917211"/>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1" name="直接箭头连接符 10"/>
          <p:cNvCxnSpPr>
            <a:stCxn id="5" idx="2"/>
            <a:endCxn id="6" idx="0"/>
          </p:cNvCxnSpPr>
          <p:nvPr/>
        </p:nvCxnSpPr>
        <p:spPr>
          <a:xfrm>
            <a:off x="5759224" y="3411329"/>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3" name="直接箭头连接符 12"/>
          <p:cNvCxnSpPr>
            <a:stCxn id="6" idx="2"/>
            <a:endCxn id="7" idx="0"/>
          </p:cNvCxnSpPr>
          <p:nvPr/>
        </p:nvCxnSpPr>
        <p:spPr>
          <a:xfrm>
            <a:off x="5759224" y="4905447"/>
            <a:ext cx="0" cy="774117"/>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校赛管理（校级负责人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流程说明</a:t>
            </a:r>
          </a:p>
        </p:txBody>
      </p:sp>
      <p:sp>
        <p:nvSpPr>
          <p:cNvPr id="12" name="矩形: 圆角 11"/>
          <p:cNvSpPr/>
          <p:nvPr/>
        </p:nvSpPr>
        <p:spPr>
          <a:xfrm>
            <a:off x="1025720" y="4905446"/>
            <a:ext cx="1910954" cy="7200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导入校赛成绩</a:t>
            </a:r>
            <a:endParaRPr lang="en-US" altLang="zh-CN" sz="2000" dirty="0">
              <a:latin typeface="微软雅黑" panose="020B0503020204020204" pitchFamily="34" charset="-122"/>
              <a:ea typeface="微软雅黑" panose="020B0503020204020204" pitchFamily="34" charset="-122"/>
            </a:endParaRPr>
          </a:p>
        </p:txBody>
      </p:sp>
      <p:cxnSp>
        <p:nvCxnSpPr>
          <p:cNvPr id="14" name="连接符: 肘形 13"/>
          <p:cNvCxnSpPr>
            <a:stCxn id="6" idx="2"/>
            <a:endCxn id="12" idx="3"/>
          </p:cNvCxnSpPr>
          <p:nvPr/>
        </p:nvCxnSpPr>
        <p:spPr>
          <a:xfrm rot="5400000">
            <a:off x="4167950" y="3674171"/>
            <a:ext cx="359999" cy="2822550"/>
          </a:xfrm>
          <a:prstGeom prst="bentConnector2">
            <a:avLst/>
          </a:prstGeom>
          <a:ln w="38100">
            <a:solidFill>
              <a:schemeClr val="accent1"/>
            </a:solidFill>
            <a:prstDash val="lgDash"/>
            <a:tailEnd type="triangle"/>
          </a:ln>
        </p:spPr>
        <p:style>
          <a:lnRef idx="1">
            <a:schemeClr val="dk1"/>
          </a:lnRef>
          <a:fillRef idx="0">
            <a:schemeClr val="dk1"/>
          </a:fillRef>
          <a:effectRef idx="0">
            <a:schemeClr val="dk1"/>
          </a:effectRef>
          <a:fontRef idx="minor">
            <a:schemeClr val="tx1"/>
          </a:fontRef>
        </p:style>
      </p:cxnSp>
      <p:sp>
        <p:nvSpPr>
          <p:cNvPr id="15" name="矩形: 圆角 14"/>
          <p:cNvSpPr/>
          <p:nvPr/>
        </p:nvSpPr>
        <p:spPr>
          <a:xfrm>
            <a:off x="8703217" y="5679563"/>
            <a:ext cx="2038987" cy="72007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校级负责人审核</a:t>
            </a:r>
            <a:endParaRPr lang="en-US" altLang="zh-CN" sz="2000" dirty="0">
              <a:latin typeface="微软雅黑" panose="020B0503020204020204" pitchFamily="34" charset="-122"/>
              <a:ea typeface="微软雅黑" panose="020B0503020204020204" pitchFamily="34" charset="-122"/>
            </a:endParaRPr>
          </a:p>
        </p:txBody>
      </p:sp>
      <p:cxnSp>
        <p:nvCxnSpPr>
          <p:cNvPr id="23" name="连接符: 肘形 22"/>
          <p:cNvCxnSpPr>
            <a:stCxn id="7" idx="3"/>
            <a:endCxn id="15" idx="1"/>
          </p:cNvCxnSpPr>
          <p:nvPr/>
        </p:nvCxnSpPr>
        <p:spPr>
          <a:xfrm>
            <a:off x="7365553" y="6039564"/>
            <a:ext cx="1337664" cy="35"/>
          </a:xfrm>
          <a:prstGeom prst="bentConnector3">
            <a:avLst>
              <a:gd name="adj1" fmla="val 50000"/>
            </a:avLst>
          </a:prstGeom>
          <a:ln w="38100">
            <a:solidFill>
              <a:schemeClr val="accent1"/>
            </a:solidFill>
            <a:prstDash val="lgDash"/>
            <a:tailEnd type="triangle"/>
          </a:ln>
        </p:spPr>
        <p:style>
          <a:lnRef idx="1">
            <a:schemeClr val="dk1"/>
          </a:lnRef>
          <a:fillRef idx="0">
            <a:schemeClr val="dk1"/>
          </a:fillRef>
          <a:effectRef idx="0">
            <a:schemeClr val="dk1"/>
          </a:effectRef>
          <a:fontRef idx="minor">
            <a:schemeClr val="tx1"/>
          </a:fontRef>
        </p:style>
      </p:cxnSp>
      <p:sp>
        <p:nvSpPr>
          <p:cNvPr id="32" name="文本框 31"/>
          <p:cNvSpPr txBox="1"/>
          <p:nvPr/>
        </p:nvSpPr>
        <p:spPr>
          <a:xfrm>
            <a:off x="8522033" y="1916702"/>
            <a:ext cx="2633214" cy="2339102"/>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常见问题</a:t>
            </a:r>
            <a:endParaRPr lang="en-US" altLang="zh-CN" sz="2000" dirty="0">
              <a:latin typeface="黑体" panose="02010609060101010101" pitchFamily="49" charset="-122"/>
              <a:ea typeface="黑体" panose="02010609060101010101" pitchFamily="49" charset="-122"/>
            </a:endParaRPr>
          </a:p>
          <a:p>
            <a:pPr algn="ctr"/>
            <a:br>
              <a:rPr lang="en-US" altLang="zh-CN" dirty="0">
                <a:latin typeface="黑体" panose="02010609060101010101" pitchFamily="49" charset="-122"/>
                <a:ea typeface="黑体" panose="02010609060101010101" pitchFamily="49" charset="-122"/>
              </a:rPr>
            </a:br>
            <a:r>
              <a:rPr lang="zh-CN" altLang="en-US" dirty="0">
                <a:latin typeface="+mn-ea"/>
              </a:rPr>
              <a:t>如举办了校赛，需要在系统内录入校赛成绩；校级负责人提交晋级名单无需审核，校级管理员提交晋级名单需经过校级负责人审核。</a:t>
            </a:r>
            <a:endParaRPr lang="en-US" altLang="zh-CN" dirty="0">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校赛管理（校级负责人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操作图示</a:t>
            </a:r>
          </a:p>
        </p:txBody>
      </p:sp>
      <p:sp>
        <p:nvSpPr>
          <p:cNvPr id="18" name="文本框 17"/>
          <p:cNvSpPr txBox="1"/>
          <p:nvPr/>
        </p:nvSpPr>
        <p:spPr>
          <a:xfrm>
            <a:off x="488633" y="2257077"/>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1.</a:t>
            </a:r>
            <a:r>
              <a:rPr lang="zh-CN" altLang="en-US" sz="2000" dirty="0">
                <a:latin typeface="黑体" panose="02010609060101010101" pitchFamily="49" charset="-122"/>
                <a:ea typeface="黑体" panose="02010609060101010101" pitchFamily="49" charset="-122"/>
              </a:rPr>
              <a:t>管理员身份进入</a:t>
            </a:r>
          </a:p>
        </p:txBody>
      </p:sp>
      <p:sp>
        <p:nvSpPr>
          <p:cNvPr id="21" name="文本框 20"/>
          <p:cNvSpPr txBox="1"/>
          <p:nvPr/>
        </p:nvSpPr>
        <p:spPr>
          <a:xfrm>
            <a:off x="580881" y="3973758"/>
            <a:ext cx="3557466"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2.</a:t>
            </a:r>
            <a:r>
              <a:rPr lang="zh-CN" altLang="en-US" sz="2000" dirty="0">
                <a:latin typeface="黑体" panose="02010609060101010101" pitchFamily="49" charset="-122"/>
                <a:ea typeface="黑体" panose="02010609060101010101" pitchFamily="49" charset="-122"/>
              </a:rPr>
              <a:t>选择管理赛项</a:t>
            </a:r>
          </a:p>
        </p:txBody>
      </p:sp>
      <p:grpSp>
        <p:nvGrpSpPr>
          <p:cNvPr id="14" name="组合 13"/>
          <p:cNvGrpSpPr/>
          <p:nvPr/>
        </p:nvGrpSpPr>
        <p:grpSpPr>
          <a:xfrm>
            <a:off x="485775" y="907720"/>
            <a:ext cx="3652572" cy="1297162"/>
            <a:chOff x="5501359" y="1366449"/>
            <a:chExt cx="4242607" cy="1506705"/>
          </a:xfrm>
        </p:grpSpPr>
        <p:pic>
          <p:nvPicPr>
            <p:cNvPr id="17" name="图片 16"/>
            <p:cNvPicPr/>
            <p:nvPr/>
          </p:nvPicPr>
          <p:blipFill rotWithShape="1">
            <a:blip r:embed="rId2"/>
            <a:srcRect t="-1" b="37481"/>
            <a:stretch>
              <a:fillRect/>
            </a:stretch>
          </p:blipFill>
          <p:spPr>
            <a:xfrm>
              <a:off x="5501359" y="1366449"/>
              <a:ext cx="4242607" cy="1506705"/>
            </a:xfrm>
            <a:prstGeom prst="rect">
              <a:avLst/>
            </a:prstGeom>
          </p:spPr>
        </p:pic>
        <p:sp>
          <p:nvSpPr>
            <p:cNvPr id="22" name="矩形 21"/>
            <p:cNvSpPr/>
            <p:nvPr/>
          </p:nvSpPr>
          <p:spPr>
            <a:xfrm>
              <a:off x="8509994" y="1404531"/>
              <a:ext cx="156455" cy="9457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pic>
        <p:nvPicPr>
          <p:cNvPr id="26" name="图片 25"/>
          <p:cNvPicPr/>
          <p:nvPr/>
        </p:nvPicPr>
        <p:blipFill rotWithShape="1">
          <a:blip r:embed="rId3"/>
          <a:srcRect l="9077" b="30124"/>
          <a:stretch>
            <a:fillRect/>
          </a:stretch>
        </p:blipFill>
        <p:spPr>
          <a:xfrm>
            <a:off x="580881" y="2709382"/>
            <a:ext cx="3557466" cy="1264376"/>
          </a:xfrm>
          <a:prstGeom prst="rect">
            <a:avLst/>
          </a:prstGeom>
          <a:noFill/>
          <a:ln>
            <a:noFill/>
          </a:ln>
        </p:spPr>
      </p:pic>
      <p:pic>
        <p:nvPicPr>
          <p:cNvPr id="27" name="图片 26"/>
          <p:cNvPicPr/>
          <p:nvPr/>
        </p:nvPicPr>
        <p:blipFill rotWithShape="1">
          <a:blip r:embed="rId4"/>
          <a:srcRect l="2959" r="8212" b="33562"/>
          <a:stretch>
            <a:fillRect/>
          </a:stretch>
        </p:blipFill>
        <p:spPr>
          <a:xfrm>
            <a:off x="420051" y="4425529"/>
            <a:ext cx="3706003" cy="1297162"/>
          </a:xfrm>
          <a:prstGeom prst="rect">
            <a:avLst/>
          </a:prstGeom>
          <a:noFill/>
          <a:ln>
            <a:noFill/>
          </a:ln>
        </p:spPr>
      </p:pic>
      <p:sp>
        <p:nvSpPr>
          <p:cNvPr id="28" name="文本框 27"/>
          <p:cNvSpPr txBox="1"/>
          <p:nvPr/>
        </p:nvSpPr>
        <p:spPr>
          <a:xfrm>
            <a:off x="420050" y="5722691"/>
            <a:ext cx="3880991"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3.</a:t>
            </a:r>
            <a:r>
              <a:rPr lang="zh-CN" altLang="en-US" sz="2000" dirty="0">
                <a:latin typeface="黑体" panose="02010609060101010101" pitchFamily="49" charset="-122"/>
                <a:ea typeface="黑体" panose="02010609060101010101" pitchFamily="49" charset="-122"/>
              </a:rPr>
              <a:t>审核报名团队</a:t>
            </a:r>
          </a:p>
        </p:txBody>
      </p:sp>
      <p:pic>
        <p:nvPicPr>
          <p:cNvPr id="29" name="图片 28"/>
          <p:cNvPicPr>
            <a:picLocks noChangeAspect="1"/>
          </p:cNvPicPr>
          <p:nvPr/>
        </p:nvPicPr>
        <p:blipFill>
          <a:blip r:embed="rId5"/>
          <a:stretch>
            <a:fillRect/>
          </a:stretch>
        </p:blipFill>
        <p:spPr>
          <a:xfrm>
            <a:off x="4478910" y="3429000"/>
            <a:ext cx="3649714" cy="1113625"/>
          </a:xfrm>
          <a:prstGeom prst="rect">
            <a:avLst/>
          </a:prstGeom>
        </p:spPr>
      </p:pic>
      <p:sp>
        <p:nvSpPr>
          <p:cNvPr id="30" name="文本框 29"/>
          <p:cNvSpPr txBox="1"/>
          <p:nvPr/>
        </p:nvSpPr>
        <p:spPr>
          <a:xfrm>
            <a:off x="5114015" y="4737139"/>
            <a:ext cx="2379503"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5.</a:t>
            </a:r>
            <a:r>
              <a:rPr lang="zh-CN" altLang="en-US" sz="2000" dirty="0">
                <a:latin typeface="黑体" panose="02010609060101010101" pitchFamily="49" charset="-122"/>
                <a:ea typeface="黑体" panose="02010609060101010101" pitchFamily="49" charset="-122"/>
              </a:rPr>
              <a:t>导入校赛成绩</a:t>
            </a:r>
          </a:p>
        </p:txBody>
      </p:sp>
      <p:pic>
        <p:nvPicPr>
          <p:cNvPr id="31" name="图片 30"/>
          <p:cNvPicPr/>
          <p:nvPr/>
        </p:nvPicPr>
        <p:blipFill rotWithShape="1">
          <a:blip r:embed="rId6"/>
          <a:srcRect l="2846" r="5898"/>
          <a:stretch>
            <a:fillRect/>
          </a:stretch>
        </p:blipFill>
        <p:spPr>
          <a:xfrm>
            <a:off x="4478910" y="940506"/>
            <a:ext cx="3649714" cy="1874912"/>
          </a:xfrm>
          <a:prstGeom prst="rect">
            <a:avLst/>
          </a:prstGeom>
          <a:noFill/>
          <a:ln>
            <a:noFill/>
          </a:ln>
        </p:spPr>
      </p:pic>
      <p:sp>
        <p:nvSpPr>
          <p:cNvPr id="32" name="文本框 31"/>
          <p:cNvSpPr txBox="1"/>
          <p:nvPr/>
        </p:nvSpPr>
        <p:spPr>
          <a:xfrm>
            <a:off x="4478909" y="2885319"/>
            <a:ext cx="3441947"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4.</a:t>
            </a:r>
            <a:r>
              <a:rPr lang="zh-CN" altLang="en-US" sz="2000" dirty="0">
                <a:latin typeface="黑体" panose="02010609060101010101" pitchFamily="49" charset="-122"/>
                <a:ea typeface="黑体" panose="02010609060101010101" pitchFamily="49" charset="-122"/>
              </a:rPr>
              <a:t>报名表信息核对</a:t>
            </a:r>
          </a:p>
        </p:txBody>
      </p:sp>
      <p:pic>
        <p:nvPicPr>
          <p:cNvPr id="37" name="图片 36"/>
          <p:cNvPicPr/>
          <p:nvPr/>
        </p:nvPicPr>
        <p:blipFill>
          <a:blip r:embed="rId7"/>
          <a:srcRect l="2956"/>
          <a:stretch>
            <a:fillRect/>
          </a:stretch>
        </p:blipFill>
        <p:spPr>
          <a:xfrm>
            <a:off x="8340450" y="940211"/>
            <a:ext cx="3667564" cy="1769171"/>
          </a:xfrm>
          <a:prstGeom prst="rect">
            <a:avLst/>
          </a:prstGeom>
          <a:noFill/>
          <a:ln>
            <a:noFill/>
          </a:ln>
        </p:spPr>
      </p:pic>
      <p:pic>
        <p:nvPicPr>
          <p:cNvPr id="38" name="图片 37"/>
          <p:cNvPicPr/>
          <p:nvPr/>
        </p:nvPicPr>
        <p:blipFill>
          <a:blip r:embed="rId8"/>
          <a:srcRect l="2571" r="5943" b="5943"/>
          <a:stretch>
            <a:fillRect/>
          </a:stretch>
        </p:blipFill>
        <p:spPr>
          <a:xfrm>
            <a:off x="8340450" y="3429000"/>
            <a:ext cx="3678215" cy="1770287"/>
          </a:xfrm>
          <a:prstGeom prst="rect">
            <a:avLst/>
          </a:prstGeom>
          <a:noFill/>
          <a:ln>
            <a:noFill/>
          </a:ln>
        </p:spPr>
      </p:pic>
      <p:sp>
        <p:nvSpPr>
          <p:cNvPr id="39" name="文本框 38"/>
          <p:cNvSpPr txBox="1"/>
          <p:nvPr/>
        </p:nvSpPr>
        <p:spPr>
          <a:xfrm>
            <a:off x="8453258" y="2885319"/>
            <a:ext cx="3441947"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6.</a:t>
            </a:r>
            <a:r>
              <a:rPr lang="zh-CN" altLang="en-US" sz="2000" dirty="0">
                <a:latin typeface="黑体" panose="02010609060101010101" pitchFamily="49" charset="-122"/>
                <a:ea typeface="黑体" panose="02010609060101010101" pitchFamily="49" charset="-122"/>
              </a:rPr>
              <a:t>按要求提交晋级名单</a:t>
            </a:r>
          </a:p>
        </p:txBody>
      </p:sp>
      <p:sp>
        <p:nvSpPr>
          <p:cNvPr id="40" name="文本框 39"/>
          <p:cNvSpPr txBox="1"/>
          <p:nvPr/>
        </p:nvSpPr>
        <p:spPr>
          <a:xfrm>
            <a:off x="8453258" y="5339464"/>
            <a:ext cx="3441947"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7.</a:t>
            </a:r>
            <a:r>
              <a:rPr lang="zh-CN" altLang="en-US" sz="2000" dirty="0">
                <a:latin typeface="黑体" panose="02010609060101010101" pitchFamily="49" charset="-122"/>
                <a:ea typeface="黑体" panose="02010609060101010101" pitchFamily="49" charset="-122"/>
              </a:rPr>
              <a:t>校级负责人审核晋级名单</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152894" y="1459604"/>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管理员身份进入系统</a:t>
            </a:r>
          </a:p>
        </p:txBody>
      </p:sp>
      <p:sp>
        <p:nvSpPr>
          <p:cNvPr id="5" name="矩形: 圆角 4"/>
          <p:cNvSpPr/>
          <p:nvPr/>
        </p:nvSpPr>
        <p:spPr>
          <a:xfrm>
            <a:off x="4152894" y="2953722"/>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选择激活赛项</a:t>
            </a:r>
          </a:p>
        </p:txBody>
      </p:sp>
      <p:sp>
        <p:nvSpPr>
          <p:cNvPr id="6" name="矩形: 圆角 5"/>
          <p:cNvSpPr/>
          <p:nvPr/>
        </p:nvSpPr>
        <p:spPr>
          <a:xfrm>
            <a:off x="4152894" y="4447840"/>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solidFill>
                  <a:schemeClr val="bg1"/>
                </a:solidFill>
                <a:ea typeface="微软雅黑" panose="020B0503020204020204" pitchFamily="34" charset="-122"/>
              </a:rPr>
              <a:t>设定报名和晋级时间限制</a:t>
            </a:r>
          </a:p>
        </p:txBody>
      </p:sp>
      <p:cxnSp>
        <p:nvCxnSpPr>
          <p:cNvPr id="9" name="直接箭头连接符 8"/>
          <p:cNvCxnSpPr>
            <a:stCxn id="4" idx="2"/>
            <a:endCxn id="5" idx="0"/>
          </p:cNvCxnSpPr>
          <p:nvPr/>
        </p:nvCxnSpPr>
        <p:spPr>
          <a:xfrm>
            <a:off x="5759224" y="2179604"/>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1" name="直接箭头连接符 10"/>
          <p:cNvCxnSpPr>
            <a:stCxn id="5" idx="2"/>
            <a:endCxn id="6" idx="0"/>
          </p:cNvCxnSpPr>
          <p:nvPr/>
        </p:nvCxnSpPr>
        <p:spPr>
          <a:xfrm>
            <a:off x="5759224" y="3673722"/>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7" name="文本框 16"/>
          <p:cNvSpPr txBox="1"/>
          <p:nvPr/>
        </p:nvSpPr>
        <p:spPr>
          <a:xfrm>
            <a:off x="485775" y="223821"/>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省赛激活（校级负责人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流程说明</a:t>
            </a:r>
          </a:p>
        </p:txBody>
      </p:sp>
      <p:sp>
        <p:nvSpPr>
          <p:cNvPr id="32" name="文本框 31"/>
          <p:cNvSpPr txBox="1"/>
          <p:nvPr/>
        </p:nvSpPr>
        <p:spPr>
          <a:xfrm>
            <a:off x="8126410" y="2421170"/>
            <a:ext cx="3212655" cy="1785104"/>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常见问题</a:t>
            </a:r>
            <a:endParaRPr lang="en-US" altLang="zh-CN" sz="2000" dirty="0">
              <a:latin typeface="黑体" panose="02010609060101010101" pitchFamily="49" charset="-122"/>
              <a:ea typeface="黑体" panose="02010609060101010101" pitchFamily="49" charset="-122"/>
            </a:endParaRPr>
          </a:p>
          <a:p>
            <a:pPr algn="ctr"/>
            <a:endParaRPr lang="zh-CN" altLang="en-US" dirty="0">
              <a:latin typeface="+mn-ea"/>
            </a:endParaRPr>
          </a:p>
          <a:p>
            <a:pPr algn="ctr"/>
            <a:r>
              <a:rPr lang="zh-CN" altLang="en-US" dirty="0">
                <a:latin typeface="+mn-ea"/>
              </a:rPr>
              <a:t>省级管理员可设定本省各校校赛报名最迟截止时间；省级管理员可设定本省各校向省级最迟提交晋级省赛的名单时间。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85775" y="223821"/>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省赛激活（校级负责人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操作图示</a:t>
            </a:r>
          </a:p>
        </p:txBody>
      </p:sp>
      <p:sp>
        <p:nvSpPr>
          <p:cNvPr id="10" name="文本框 9"/>
          <p:cNvSpPr txBox="1"/>
          <p:nvPr/>
        </p:nvSpPr>
        <p:spPr>
          <a:xfrm>
            <a:off x="684557" y="3045728"/>
            <a:ext cx="4754135"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1.</a:t>
            </a:r>
            <a:r>
              <a:rPr lang="zh-CN" altLang="en-US" sz="2000" dirty="0">
                <a:latin typeface="黑体" panose="02010609060101010101" pitchFamily="49" charset="-122"/>
                <a:ea typeface="黑体" panose="02010609060101010101" pitchFamily="49" charset="-122"/>
              </a:rPr>
              <a:t>管理员身份进入</a:t>
            </a:r>
          </a:p>
        </p:txBody>
      </p:sp>
      <p:grpSp>
        <p:nvGrpSpPr>
          <p:cNvPr id="12" name="组合 11"/>
          <p:cNvGrpSpPr/>
          <p:nvPr/>
        </p:nvGrpSpPr>
        <p:grpSpPr>
          <a:xfrm>
            <a:off x="684557" y="1135426"/>
            <a:ext cx="4754135" cy="1688367"/>
            <a:chOff x="5501359" y="1366449"/>
            <a:chExt cx="4242607" cy="1506705"/>
          </a:xfrm>
        </p:grpSpPr>
        <p:pic>
          <p:nvPicPr>
            <p:cNvPr id="13" name="图片 12"/>
            <p:cNvPicPr/>
            <p:nvPr/>
          </p:nvPicPr>
          <p:blipFill rotWithShape="1">
            <a:blip r:embed="rId2"/>
            <a:srcRect t="-1" b="37481"/>
            <a:stretch>
              <a:fillRect/>
            </a:stretch>
          </p:blipFill>
          <p:spPr>
            <a:xfrm>
              <a:off x="5501359" y="1366449"/>
              <a:ext cx="4242607" cy="1506705"/>
            </a:xfrm>
            <a:prstGeom prst="rect">
              <a:avLst/>
            </a:prstGeom>
          </p:spPr>
        </p:pic>
        <p:sp>
          <p:nvSpPr>
            <p:cNvPr id="14" name="矩形 13"/>
            <p:cNvSpPr/>
            <p:nvPr/>
          </p:nvSpPr>
          <p:spPr>
            <a:xfrm>
              <a:off x="8509994" y="1404531"/>
              <a:ext cx="156455" cy="9457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pic>
        <p:nvPicPr>
          <p:cNvPr id="24" name="图片 23"/>
          <p:cNvPicPr/>
          <p:nvPr/>
        </p:nvPicPr>
        <p:blipFill rotWithShape="1">
          <a:blip r:embed="rId3"/>
          <a:srcRect l="10784"/>
          <a:stretch>
            <a:fillRect/>
          </a:stretch>
        </p:blipFill>
        <p:spPr>
          <a:xfrm>
            <a:off x="684557" y="3612263"/>
            <a:ext cx="4754135" cy="2479832"/>
          </a:xfrm>
          <a:prstGeom prst="rect">
            <a:avLst/>
          </a:prstGeom>
          <a:noFill/>
          <a:ln>
            <a:noFill/>
          </a:ln>
        </p:spPr>
      </p:pic>
      <p:sp>
        <p:nvSpPr>
          <p:cNvPr id="25" name="文本框 24"/>
          <p:cNvSpPr txBox="1"/>
          <p:nvPr/>
        </p:nvSpPr>
        <p:spPr>
          <a:xfrm>
            <a:off x="684557" y="6310715"/>
            <a:ext cx="4754135"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2.</a:t>
            </a:r>
            <a:r>
              <a:rPr lang="zh-CN" altLang="en-US" sz="2000" dirty="0">
                <a:latin typeface="黑体" panose="02010609060101010101" pitchFamily="49" charset="-122"/>
                <a:ea typeface="黑体" panose="02010609060101010101" pitchFamily="49" charset="-122"/>
              </a:rPr>
              <a:t>选择激活赛项</a:t>
            </a:r>
          </a:p>
        </p:txBody>
      </p:sp>
      <p:pic>
        <p:nvPicPr>
          <p:cNvPr id="26" name="图片 25"/>
          <p:cNvPicPr>
            <a:picLocks noChangeAspect="1"/>
          </p:cNvPicPr>
          <p:nvPr/>
        </p:nvPicPr>
        <p:blipFill>
          <a:blip r:embed="rId4"/>
          <a:stretch>
            <a:fillRect/>
          </a:stretch>
        </p:blipFill>
        <p:spPr>
          <a:xfrm>
            <a:off x="5824361" y="1135426"/>
            <a:ext cx="5360893" cy="1688366"/>
          </a:xfrm>
          <a:prstGeom prst="rect">
            <a:avLst/>
          </a:prstGeom>
        </p:spPr>
      </p:pic>
      <p:sp>
        <p:nvSpPr>
          <p:cNvPr id="27" name="文本框 26"/>
          <p:cNvSpPr txBox="1"/>
          <p:nvPr/>
        </p:nvSpPr>
        <p:spPr>
          <a:xfrm>
            <a:off x="5824361" y="3045728"/>
            <a:ext cx="5360893"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3.</a:t>
            </a:r>
            <a:r>
              <a:rPr lang="zh-CN" altLang="en-US" sz="2000" dirty="0">
                <a:latin typeface="黑体" panose="02010609060101010101" pitchFamily="49" charset="-122"/>
                <a:ea typeface="黑体" panose="02010609060101010101" pitchFamily="49" charset="-122"/>
              </a:rPr>
              <a:t>设定报名和晋级时间限制</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152894" y="1197211"/>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管理员身份进入系统</a:t>
            </a:r>
          </a:p>
        </p:txBody>
      </p:sp>
      <p:sp>
        <p:nvSpPr>
          <p:cNvPr id="5" name="矩形: 圆角 4"/>
          <p:cNvSpPr/>
          <p:nvPr/>
        </p:nvSpPr>
        <p:spPr>
          <a:xfrm>
            <a:off x="4152894" y="2691329"/>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选择管理赛项</a:t>
            </a:r>
          </a:p>
        </p:txBody>
      </p:sp>
      <p:sp>
        <p:nvSpPr>
          <p:cNvPr id="6" name="矩形: 圆角 5"/>
          <p:cNvSpPr/>
          <p:nvPr/>
        </p:nvSpPr>
        <p:spPr>
          <a:xfrm>
            <a:off x="4152894" y="4185447"/>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为本省各校设定</a:t>
            </a:r>
            <a:r>
              <a:rPr lang="en-US" altLang="zh-CN" sz="2000" dirty="0">
                <a:latin typeface="微软雅黑" panose="020B0503020204020204" pitchFamily="34" charset="-122"/>
                <a:ea typeface="微软雅黑" panose="020B0503020204020204" pitchFamily="34" charset="-122"/>
              </a:rPr>
              <a:t>/</a:t>
            </a:r>
          </a:p>
          <a:p>
            <a:pPr algn="ctr"/>
            <a:r>
              <a:rPr lang="zh-CN" altLang="en-US" sz="2000" dirty="0">
                <a:latin typeface="微软雅黑" panose="020B0503020204020204" pitchFamily="34" charset="-122"/>
                <a:ea typeface="微软雅黑" panose="020B0503020204020204" pitchFamily="34" charset="-122"/>
              </a:rPr>
              <a:t>修改晋级要求</a:t>
            </a:r>
          </a:p>
        </p:txBody>
      </p:sp>
      <p:sp>
        <p:nvSpPr>
          <p:cNvPr id="7" name="矩形: 圆角 6"/>
          <p:cNvSpPr/>
          <p:nvPr/>
        </p:nvSpPr>
        <p:spPr>
          <a:xfrm>
            <a:off x="4152894" y="5679564"/>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晋级审批</a:t>
            </a:r>
          </a:p>
        </p:txBody>
      </p:sp>
      <p:cxnSp>
        <p:nvCxnSpPr>
          <p:cNvPr id="9" name="直接箭头连接符 8"/>
          <p:cNvCxnSpPr>
            <a:stCxn id="4" idx="2"/>
            <a:endCxn id="5" idx="0"/>
          </p:cNvCxnSpPr>
          <p:nvPr/>
        </p:nvCxnSpPr>
        <p:spPr>
          <a:xfrm>
            <a:off x="5759224" y="1917211"/>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1" name="直接箭头连接符 10"/>
          <p:cNvCxnSpPr>
            <a:stCxn id="5" idx="2"/>
            <a:endCxn id="6" idx="0"/>
          </p:cNvCxnSpPr>
          <p:nvPr/>
        </p:nvCxnSpPr>
        <p:spPr>
          <a:xfrm>
            <a:off x="5759224" y="3411329"/>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3" name="直接箭头连接符 12"/>
          <p:cNvCxnSpPr>
            <a:stCxn id="6" idx="2"/>
            <a:endCxn id="7" idx="0"/>
          </p:cNvCxnSpPr>
          <p:nvPr/>
        </p:nvCxnSpPr>
        <p:spPr>
          <a:xfrm>
            <a:off x="5759224" y="4905447"/>
            <a:ext cx="0" cy="774117"/>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校赛晋级省赛的晋级管理（省级负责人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流程说明</a:t>
            </a:r>
          </a:p>
        </p:txBody>
      </p:sp>
      <p:sp>
        <p:nvSpPr>
          <p:cNvPr id="15" name="矩形: 圆角 14"/>
          <p:cNvSpPr/>
          <p:nvPr/>
        </p:nvSpPr>
        <p:spPr>
          <a:xfrm>
            <a:off x="8703217" y="5679563"/>
            <a:ext cx="2293436" cy="72007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设置二次晋级要求</a:t>
            </a:r>
            <a:endParaRPr lang="en-US" altLang="zh-CN" sz="2000" dirty="0">
              <a:latin typeface="微软雅黑" panose="020B0503020204020204" pitchFamily="34" charset="-122"/>
              <a:ea typeface="微软雅黑" panose="020B0503020204020204" pitchFamily="34" charset="-122"/>
            </a:endParaRPr>
          </a:p>
        </p:txBody>
      </p:sp>
      <p:cxnSp>
        <p:nvCxnSpPr>
          <p:cNvPr id="23" name="连接符: 肘形 22"/>
          <p:cNvCxnSpPr>
            <a:stCxn id="7" idx="3"/>
            <a:endCxn id="15" idx="1"/>
          </p:cNvCxnSpPr>
          <p:nvPr/>
        </p:nvCxnSpPr>
        <p:spPr>
          <a:xfrm>
            <a:off x="7365553" y="6039564"/>
            <a:ext cx="1337664" cy="35"/>
          </a:xfrm>
          <a:prstGeom prst="bentConnector3">
            <a:avLst>
              <a:gd name="adj1" fmla="val 50000"/>
            </a:avLst>
          </a:prstGeom>
          <a:ln w="38100">
            <a:solidFill>
              <a:schemeClr val="accent1"/>
            </a:solidFill>
            <a:prstDash val="lgDash"/>
            <a:tailEnd type="triangle"/>
          </a:ln>
        </p:spPr>
        <p:style>
          <a:lnRef idx="1">
            <a:schemeClr val="dk1"/>
          </a:lnRef>
          <a:fillRef idx="0">
            <a:schemeClr val="dk1"/>
          </a:fillRef>
          <a:effectRef idx="0">
            <a:schemeClr val="dk1"/>
          </a:effectRef>
          <a:fontRef idx="minor">
            <a:schemeClr val="tx1"/>
          </a:fontRef>
        </p:style>
      </p:cxnSp>
      <p:sp>
        <p:nvSpPr>
          <p:cNvPr id="32" name="文本框 31"/>
          <p:cNvSpPr txBox="1"/>
          <p:nvPr/>
        </p:nvSpPr>
        <p:spPr>
          <a:xfrm>
            <a:off x="8179622" y="2725835"/>
            <a:ext cx="2817031" cy="1785104"/>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常见问题</a:t>
            </a:r>
            <a:endParaRPr lang="en-US" altLang="zh-CN" sz="2000" dirty="0">
              <a:latin typeface="黑体" panose="02010609060101010101" pitchFamily="49" charset="-122"/>
              <a:ea typeface="黑体" panose="02010609060101010101" pitchFamily="49" charset="-122"/>
            </a:endParaRPr>
          </a:p>
          <a:p>
            <a:pPr algn="ctr"/>
            <a:br>
              <a:rPr lang="en-US" altLang="zh-CN" dirty="0">
                <a:latin typeface="黑体" panose="02010609060101010101" pitchFamily="49" charset="-122"/>
                <a:ea typeface="黑体" panose="02010609060101010101" pitchFamily="49" charset="-122"/>
              </a:rPr>
            </a:br>
            <a:r>
              <a:rPr lang="zh-CN" altLang="en-US" dirty="0">
                <a:latin typeface="+mn-ea"/>
              </a:rPr>
              <a:t>如果某校向省级提交的晋级信息不符合要求，可否决晋级申请，单独为该校设置二次晋级要求。</a:t>
            </a:r>
            <a:endParaRPr lang="en-US" altLang="zh-CN" dirty="0">
              <a:latin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85775" y="223821"/>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校赛晋级省赛的晋级管理（省级负责人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操作图示</a:t>
            </a:r>
          </a:p>
        </p:txBody>
      </p:sp>
      <p:sp>
        <p:nvSpPr>
          <p:cNvPr id="10" name="文本框 9"/>
          <p:cNvSpPr txBox="1"/>
          <p:nvPr/>
        </p:nvSpPr>
        <p:spPr>
          <a:xfrm>
            <a:off x="684557" y="3615678"/>
            <a:ext cx="4754135"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1.</a:t>
            </a:r>
            <a:r>
              <a:rPr lang="zh-CN" altLang="en-US" sz="2000" dirty="0">
                <a:latin typeface="黑体" panose="02010609060101010101" pitchFamily="49" charset="-122"/>
                <a:ea typeface="黑体" panose="02010609060101010101" pitchFamily="49" charset="-122"/>
              </a:rPr>
              <a:t>管理员身份进入</a:t>
            </a:r>
          </a:p>
        </p:txBody>
      </p:sp>
      <p:grpSp>
        <p:nvGrpSpPr>
          <p:cNvPr id="12" name="组合 11"/>
          <p:cNvGrpSpPr/>
          <p:nvPr/>
        </p:nvGrpSpPr>
        <p:grpSpPr>
          <a:xfrm>
            <a:off x="684557" y="1135426"/>
            <a:ext cx="4754135" cy="1688367"/>
            <a:chOff x="5501359" y="1366449"/>
            <a:chExt cx="4242607" cy="1506705"/>
          </a:xfrm>
        </p:grpSpPr>
        <p:pic>
          <p:nvPicPr>
            <p:cNvPr id="13" name="图片 12"/>
            <p:cNvPicPr/>
            <p:nvPr/>
          </p:nvPicPr>
          <p:blipFill rotWithShape="1">
            <a:blip r:embed="rId2"/>
            <a:srcRect t="-1" b="37481"/>
            <a:stretch>
              <a:fillRect/>
            </a:stretch>
          </p:blipFill>
          <p:spPr>
            <a:xfrm>
              <a:off x="5501359" y="1366449"/>
              <a:ext cx="4242607" cy="1506705"/>
            </a:xfrm>
            <a:prstGeom prst="rect">
              <a:avLst/>
            </a:prstGeom>
          </p:spPr>
        </p:pic>
        <p:sp>
          <p:nvSpPr>
            <p:cNvPr id="14" name="矩形 13"/>
            <p:cNvSpPr/>
            <p:nvPr/>
          </p:nvSpPr>
          <p:spPr>
            <a:xfrm>
              <a:off x="8509994" y="1404531"/>
              <a:ext cx="156455" cy="9457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sp>
        <p:nvSpPr>
          <p:cNvPr id="25" name="文本框 24"/>
          <p:cNvSpPr txBox="1"/>
          <p:nvPr/>
        </p:nvSpPr>
        <p:spPr>
          <a:xfrm>
            <a:off x="684557" y="6234069"/>
            <a:ext cx="4754135"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2.</a:t>
            </a:r>
            <a:r>
              <a:rPr lang="zh-CN" altLang="en-US" sz="2000" dirty="0">
                <a:latin typeface="黑体" panose="02010609060101010101" pitchFamily="49" charset="-122"/>
                <a:ea typeface="黑体" panose="02010609060101010101" pitchFamily="49" charset="-122"/>
              </a:rPr>
              <a:t>选择激活赛项</a:t>
            </a:r>
          </a:p>
        </p:txBody>
      </p:sp>
      <p:pic>
        <p:nvPicPr>
          <p:cNvPr id="11" name="图片 10"/>
          <p:cNvPicPr/>
          <p:nvPr/>
        </p:nvPicPr>
        <p:blipFill rotWithShape="1">
          <a:blip r:embed="rId3"/>
          <a:srcRect l="9077" b="30124"/>
          <a:stretch>
            <a:fillRect/>
          </a:stretch>
        </p:blipFill>
        <p:spPr>
          <a:xfrm>
            <a:off x="684557" y="4282598"/>
            <a:ext cx="4754134" cy="1689689"/>
          </a:xfrm>
          <a:prstGeom prst="rect">
            <a:avLst/>
          </a:prstGeom>
          <a:noFill/>
          <a:ln>
            <a:noFill/>
          </a:ln>
        </p:spPr>
      </p:pic>
      <p:pic>
        <p:nvPicPr>
          <p:cNvPr id="15" name="图片 14"/>
          <p:cNvPicPr/>
          <p:nvPr/>
        </p:nvPicPr>
        <p:blipFill>
          <a:blip r:embed="rId4"/>
          <a:srcRect l="2956"/>
          <a:stretch>
            <a:fillRect/>
          </a:stretch>
        </p:blipFill>
        <p:spPr>
          <a:xfrm>
            <a:off x="5973820" y="1178100"/>
            <a:ext cx="4657074" cy="2253500"/>
          </a:xfrm>
          <a:prstGeom prst="rect">
            <a:avLst/>
          </a:prstGeom>
          <a:noFill/>
          <a:ln>
            <a:noFill/>
          </a:ln>
        </p:spPr>
      </p:pic>
      <p:sp>
        <p:nvSpPr>
          <p:cNvPr id="16" name="文本框 15"/>
          <p:cNvSpPr txBox="1"/>
          <p:nvPr/>
        </p:nvSpPr>
        <p:spPr>
          <a:xfrm>
            <a:off x="5973820" y="3724159"/>
            <a:ext cx="465707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3.</a:t>
            </a:r>
            <a:r>
              <a:rPr lang="zh-CN" altLang="en-US" sz="2000" dirty="0">
                <a:latin typeface="黑体" panose="02010609060101010101" pitchFamily="49" charset="-122"/>
                <a:ea typeface="黑体" panose="02010609060101010101" pitchFamily="49" charset="-122"/>
              </a:rPr>
              <a:t>为本省各校设定</a:t>
            </a:r>
            <a:r>
              <a:rPr lang="en-US"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修改晋级要求</a:t>
            </a:r>
          </a:p>
        </p:txBody>
      </p:sp>
      <p:pic>
        <p:nvPicPr>
          <p:cNvPr id="18" name="图片 17"/>
          <p:cNvPicPr/>
          <p:nvPr/>
        </p:nvPicPr>
        <p:blipFill rotWithShape="1">
          <a:blip r:embed="rId5"/>
          <a:srcRect l="2731" b="32205"/>
          <a:stretch>
            <a:fillRect/>
          </a:stretch>
        </p:blipFill>
        <p:spPr>
          <a:xfrm>
            <a:off x="5973819" y="4282598"/>
            <a:ext cx="4657073" cy="1520668"/>
          </a:xfrm>
          <a:prstGeom prst="rect">
            <a:avLst/>
          </a:prstGeom>
          <a:noFill/>
          <a:ln>
            <a:noFill/>
          </a:ln>
        </p:spPr>
      </p:pic>
      <p:sp>
        <p:nvSpPr>
          <p:cNvPr id="19" name="文本框 18"/>
          <p:cNvSpPr txBox="1"/>
          <p:nvPr/>
        </p:nvSpPr>
        <p:spPr>
          <a:xfrm>
            <a:off x="5973819" y="6065048"/>
            <a:ext cx="4657072"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4.</a:t>
            </a:r>
            <a:r>
              <a:rPr lang="zh-CN" altLang="en-US" sz="2000" dirty="0">
                <a:latin typeface="黑体" panose="02010609060101010101" pitchFamily="49" charset="-122"/>
                <a:ea typeface="黑体" panose="02010609060101010101" pitchFamily="49" charset="-122"/>
              </a:rPr>
              <a:t>晋级审批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descr="1616974573(1)"/>
          <p:cNvPicPr>
            <a:picLocks noGrp="1" noChangeAspect="1"/>
          </p:cNvPicPr>
          <p:nvPr>
            <p:ph idx="1"/>
          </p:nvPr>
        </p:nvPicPr>
        <p:blipFill>
          <a:blip r:embed="rId2"/>
          <a:stretch>
            <a:fillRect/>
          </a:stretch>
        </p:blipFill>
        <p:spPr>
          <a:xfrm>
            <a:off x="838200" y="365125"/>
            <a:ext cx="10514965" cy="5842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936673" y="1197211"/>
            <a:ext cx="6373070"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登录全国大学生工程训练综合能力竞赛官方网站</a:t>
            </a:r>
          </a:p>
          <a:p>
            <a:pPr algn="ctr"/>
            <a:r>
              <a:rPr lang="zh-CN" altLang="en-US" sz="2000" dirty="0">
                <a:solidFill>
                  <a:schemeClr val="bg1"/>
                </a:solidFill>
                <a:latin typeface="微软雅黑" panose="020B0503020204020204" pitchFamily="34" charset="-122"/>
                <a:ea typeface="微软雅黑" panose="020B0503020204020204" pitchFamily="34" charset="-122"/>
              </a:rPr>
              <a:t>（网址：</a:t>
            </a:r>
            <a:r>
              <a:rPr lang="en-US" altLang="zh-CN" sz="2000" dirty="0">
                <a:solidFill>
                  <a:schemeClr val="bg1"/>
                </a:solidFill>
                <a:latin typeface="微软雅黑" panose="020B0503020204020204" pitchFamily="34" charset="-122"/>
                <a:ea typeface="微软雅黑" panose="020B0503020204020204" pitchFamily="34" charset="-122"/>
              </a:rPr>
              <a:t>www.gcxl.edu.cn</a:t>
            </a:r>
            <a:r>
              <a:rPr lang="zh-CN" altLang="en-US" sz="2000" dirty="0">
                <a:solidFill>
                  <a:schemeClr val="bg1"/>
                </a:solidFill>
                <a:latin typeface="微软雅黑" panose="020B0503020204020204" pitchFamily="34" charset="-122"/>
                <a:ea typeface="微软雅黑" panose="020B0503020204020204" pitchFamily="34" charset="-122"/>
              </a:rPr>
              <a:t>）</a:t>
            </a:r>
          </a:p>
        </p:txBody>
      </p:sp>
      <p:sp>
        <p:nvSpPr>
          <p:cNvPr id="5" name="矩形: 圆角 4"/>
          <p:cNvSpPr/>
          <p:nvPr/>
        </p:nvSpPr>
        <p:spPr>
          <a:xfrm>
            <a:off x="4795485" y="2691329"/>
            <a:ext cx="2655446"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点击“竞赛报名”</a:t>
            </a:r>
            <a:endParaRPr lang="zh-CN" altLang="en-US" sz="2000" dirty="0">
              <a:solidFill>
                <a:schemeClr val="bg1"/>
              </a:solidFill>
            </a:endParaRPr>
          </a:p>
        </p:txBody>
      </p:sp>
      <p:sp>
        <p:nvSpPr>
          <p:cNvPr id="6" name="矩形: 圆角 5"/>
          <p:cNvSpPr/>
          <p:nvPr/>
        </p:nvSpPr>
        <p:spPr>
          <a:xfrm>
            <a:off x="4795485" y="4185447"/>
            <a:ext cx="2655446"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注册账号</a:t>
            </a:r>
            <a:endParaRPr lang="zh-CN" altLang="en-US" sz="2000" dirty="0">
              <a:solidFill>
                <a:schemeClr val="bg1"/>
              </a:solidFill>
            </a:endParaRPr>
          </a:p>
        </p:txBody>
      </p:sp>
      <p:sp>
        <p:nvSpPr>
          <p:cNvPr id="7" name="矩形: 圆角 6"/>
          <p:cNvSpPr/>
          <p:nvPr/>
        </p:nvSpPr>
        <p:spPr>
          <a:xfrm>
            <a:off x="4795485" y="5679564"/>
            <a:ext cx="2655446"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完善信息</a:t>
            </a:r>
            <a:endParaRPr lang="zh-CN" altLang="en-US" sz="2000" dirty="0">
              <a:solidFill>
                <a:schemeClr val="bg1"/>
              </a:solidFill>
            </a:endParaRPr>
          </a:p>
        </p:txBody>
      </p:sp>
      <p:cxnSp>
        <p:nvCxnSpPr>
          <p:cNvPr id="9" name="直接箭头连接符 8"/>
          <p:cNvCxnSpPr>
            <a:stCxn id="4" idx="2"/>
            <a:endCxn id="5" idx="0"/>
          </p:cNvCxnSpPr>
          <p:nvPr/>
        </p:nvCxnSpPr>
        <p:spPr>
          <a:xfrm>
            <a:off x="6123208" y="1917211"/>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1" name="直接箭头连接符 10"/>
          <p:cNvCxnSpPr>
            <a:stCxn id="5" idx="2"/>
            <a:endCxn id="6" idx="0"/>
          </p:cNvCxnSpPr>
          <p:nvPr/>
        </p:nvCxnSpPr>
        <p:spPr>
          <a:xfrm>
            <a:off x="6123208" y="3411329"/>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3" name="直接箭头连接符 12"/>
          <p:cNvCxnSpPr>
            <a:stCxn id="6" idx="2"/>
            <a:endCxn id="7" idx="0"/>
          </p:cNvCxnSpPr>
          <p:nvPr/>
        </p:nvCxnSpPr>
        <p:spPr>
          <a:xfrm>
            <a:off x="6123208" y="4905447"/>
            <a:ext cx="0" cy="774117"/>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5" name="矩形: 圆角 14"/>
          <p:cNvSpPr/>
          <p:nvPr/>
        </p:nvSpPr>
        <p:spPr>
          <a:xfrm>
            <a:off x="1212296" y="5679565"/>
            <a:ext cx="1724377" cy="7200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身份审核</a:t>
            </a:r>
            <a:endParaRPr lang="en-US" altLang="zh-CN" sz="2000" dirty="0">
              <a:latin typeface="微软雅黑" panose="020B0503020204020204" pitchFamily="34" charset="-122"/>
              <a:ea typeface="微软雅黑" panose="020B0503020204020204" pitchFamily="34" charset="-122"/>
            </a:endParaRPr>
          </a:p>
        </p:txBody>
      </p:sp>
      <p:cxnSp>
        <p:nvCxnSpPr>
          <p:cNvPr id="25" name="连接符: 肘形 24"/>
          <p:cNvCxnSpPr>
            <a:stCxn id="7" idx="1"/>
            <a:endCxn id="15" idx="3"/>
          </p:cNvCxnSpPr>
          <p:nvPr/>
        </p:nvCxnSpPr>
        <p:spPr>
          <a:xfrm rot="10800000" flipV="1">
            <a:off x="2936673" y="6039563"/>
            <a:ext cx="1858812" cy="1"/>
          </a:xfrm>
          <a:prstGeom prst="bentConnector3">
            <a:avLst>
              <a:gd name="adj1" fmla="val 50000"/>
            </a:avLst>
          </a:prstGeom>
          <a:ln w="38100">
            <a:solidFill>
              <a:schemeClr val="accent1"/>
            </a:solidFill>
            <a:prstDash val="lgDash"/>
            <a:tailEnd type="triangle"/>
          </a:ln>
        </p:spPr>
        <p:style>
          <a:lnRef idx="1">
            <a:schemeClr val="dk1"/>
          </a:lnRef>
          <a:fillRef idx="0">
            <a:schemeClr val="dk1"/>
          </a:fillRef>
          <a:effectRef idx="0">
            <a:schemeClr val="dk1"/>
          </a:effectRef>
          <a:fontRef idx="minor">
            <a:schemeClr val="tx1"/>
          </a:fontRef>
        </p:style>
      </p:cxnSp>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身份注册（所有人）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流程说明</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p:nvPr/>
        </p:nvPicPr>
        <p:blipFill rotWithShape="1">
          <a:blip r:embed="rId2"/>
          <a:srcRect r="2267" b="12278"/>
          <a:stretch>
            <a:fillRect/>
          </a:stretch>
        </p:blipFill>
        <p:spPr>
          <a:xfrm>
            <a:off x="1110729" y="627690"/>
            <a:ext cx="4982892" cy="2474423"/>
          </a:xfrm>
          <a:prstGeom prst="rect">
            <a:avLst/>
          </a:prstGeom>
          <a:ln>
            <a:noFill/>
          </a:ln>
        </p:spPr>
      </p:pic>
      <p:pic>
        <p:nvPicPr>
          <p:cNvPr id="27" name="图片 26"/>
          <p:cNvPicPr/>
          <p:nvPr/>
        </p:nvPicPr>
        <p:blipFill>
          <a:blip r:embed="rId3"/>
          <a:srcRect b="26481"/>
          <a:stretch>
            <a:fillRect/>
          </a:stretch>
        </p:blipFill>
        <p:spPr>
          <a:xfrm>
            <a:off x="1110726" y="3803660"/>
            <a:ext cx="4982889" cy="2080890"/>
          </a:xfrm>
          <a:prstGeom prst="rect">
            <a:avLst/>
          </a:prstGeom>
          <a:ln>
            <a:noFill/>
          </a:ln>
        </p:spPr>
      </p:pic>
      <p:pic>
        <p:nvPicPr>
          <p:cNvPr id="28" name="图片 27"/>
          <p:cNvPicPr/>
          <p:nvPr/>
        </p:nvPicPr>
        <p:blipFill rotWithShape="1">
          <a:blip r:embed="rId4"/>
          <a:srcRect l="11073" r="45474" b="5195"/>
          <a:stretch>
            <a:fillRect/>
          </a:stretch>
        </p:blipFill>
        <p:spPr>
          <a:xfrm>
            <a:off x="7243645" y="627689"/>
            <a:ext cx="2457451" cy="2479603"/>
          </a:xfrm>
          <a:prstGeom prst="rect">
            <a:avLst/>
          </a:prstGeom>
          <a:noFill/>
          <a:ln>
            <a:noFill/>
          </a:ln>
        </p:spPr>
      </p:pic>
      <p:pic>
        <p:nvPicPr>
          <p:cNvPr id="29" name="图片 28" descr="1606289340(1)"/>
          <p:cNvPicPr/>
          <p:nvPr/>
        </p:nvPicPr>
        <p:blipFill>
          <a:blip r:embed="rId5"/>
          <a:stretch>
            <a:fillRect/>
          </a:stretch>
        </p:blipFill>
        <p:spPr>
          <a:xfrm>
            <a:off x="7243645" y="3225694"/>
            <a:ext cx="2457451" cy="3004617"/>
          </a:xfrm>
          <a:prstGeom prst="rect">
            <a:avLst/>
          </a:prstGeom>
        </p:spPr>
      </p:pic>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身份注册（所有人）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操作图示</a:t>
            </a:r>
          </a:p>
        </p:txBody>
      </p:sp>
      <p:sp>
        <p:nvSpPr>
          <p:cNvPr id="18" name="文本框 17"/>
          <p:cNvSpPr txBox="1"/>
          <p:nvPr/>
        </p:nvSpPr>
        <p:spPr>
          <a:xfrm>
            <a:off x="1110727" y="3225804"/>
            <a:ext cx="4982891"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1.</a:t>
            </a:r>
            <a:r>
              <a:rPr lang="zh-CN" altLang="en-US" sz="2000" dirty="0">
                <a:latin typeface="黑体" panose="02010609060101010101" pitchFamily="49" charset="-122"/>
                <a:ea typeface="黑体" panose="02010609060101010101" pitchFamily="49" charset="-122"/>
              </a:rPr>
              <a:t>进入官网，点击“竞赛报名”</a:t>
            </a:r>
          </a:p>
        </p:txBody>
      </p:sp>
      <p:sp>
        <p:nvSpPr>
          <p:cNvPr id="19" name="文本框 18"/>
          <p:cNvSpPr txBox="1"/>
          <p:nvPr/>
        </p:nvSpPr>
        <p:spPr>
          <a:xfrm>
            <a:off x="1110727" y="6008241"/>
            <a:ext cx="4982891"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2.</a:t>
            </a:r>
            <a:r>
              <a:rPr lang="zh-CN" altLang="en-US" sz="2000" dirty="0">
                <a:latin typeface="黑体" panose="02010609060101010101" pitchFamily="49" charset="-122"/>
                <a:ea typeface="黑体" panose="02010609060101010101" pitchFamily="49" charset="-122"/>
              </a:rPr>
              <a:t>“没有账号，立即注册”</a:t>
            </a:r>
          </a:p>
        </p:txBody>
      </p:sp>
      <p:sp>
        <p:nvSpPr>
          <p:cNvPr id="20" name="文本框 19"/>
          <p:cNvSpPr txBox="1"/>
          <p:nvPr/>
        </p:nvSpPr>
        <p:spPr>
          <a:xfrm>
            <a:off x="10233597" y="1695624"/>
            <a:ext cx="1462088"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3.</a:t>
            </a:r>
            <a:r>
              <a:rPr lang="zh-CN" altLang="en-US" sz="2000" dirty="0">
                <a:latin typeface="黑体" panose="02010609060101010101" pitchFamily="49" charset="-122"/>
                <a:ea typeface="黑体" panose="02010609060101010101" pitchFamily="49" charset="-122"/>
              </a:rPr>
              <a:t>账号注册</a:t>
            </a:r>
          </a:p>
        </p:txBody>
      </p:sp>
      <p:sp>
        <p:nvSpPr>
          <p:cNvPr id="21" name="文本框 20"/>
          <p:cNvSpPr txBox="1"/>
          <p:nvPr/>
        </p:nvSpPr>
        <p:spPr>
          <a:xfrm>
            <a:off x="10233597" y="4674828"/>
            <a:ext cx="1462088"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4.</a:t>
            </a:r>
            <a:r>
              <a:rPr lang="zh-CN" altLang="en-US" sz="2000" dirty="0">
                <a:latin typeface="黑体" panose="02010609060101010101" pitchFamily="49" charset="-122"/>
                <a:ea typeface="黑体" panose="02010609060101010101" pitchFamily="49" charset="-122"/>
              </a:rPr>
              <a:t>信息完善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85775" y="151893"/>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身份注册（所有人）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常见问题</a:t>
            </a:r>
          </a:p>
        </p:txBody>
      </p:sp>
      <p:sp>
        <p:nvSpPr>
          <p:cNvPr id="12" name="文本框 11"/>
          <p:cNvSpPr txBox="1"/>
          <p:nvPr/>
        </p:nvSpPr>
        <p:spPr>
          <a:xfrm>
            <a:off x="602904" y="842963"/>
            <a:ext cx="10853290" cy="5354320"/>
          </a:xfrm>
          <a:prstGeom prst="rect">
            <a:avLst/>
          </a:prstGeom>
          <a:noFill/>
        </p:spPr>
        <p:txBody>
          <a:bodyPr wrap="square" rtlCol="0">
            <a:spAutoFit/>
          </a:bodyPr>
          <a:lstStyle/>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校级联系人与校级管理员有什么区别？</a:t>
            </a:r>
            <a:br>
              <a:rPr lang="en-US" altLang="zh-CN" sz="1800" dirty="0"/>
            </a:br>
            <a:r>
              <a:rPr lang="en-US" altLang="zh-CN" sz="1800" dirty="0"/>
              <a:t> </a:t>
            </a:r>
            <a:r>
              <a:rPr lang="zh-CN" altLang="en-US" sz="1800" dirty="0"/>
              <a:t>校级管理员：校级负责人指定的校赛管理助手，负责报名系统的各项操作；校级联系人：由校级管理员指定的本校所有参赛团队统一且唯一的领队老师即报名表中“联系人”，负责参赛团队与竞赛组委会之间的沟通。</a:t>
            </a:r>
            <a:endParaRPr lang="en-US" altLang="zh-CN" dirty="0"/>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审核说明：</a:t>
            </a:r>
            <a:br>
              <a:rPr lang="en-US" altLang="zh-CN" sz="1800" dirty="0"/>
            </a:br>
            <a:r>
              <a:rPr lang="zh-CN" altLang="en-US" sz="1800" dirty="0"/>
              <a:t> 学生、指导老师、省级专家注册无需审核；国家级专家由专家组组长审核；省级管理员由各省负责人审核；校级负责人由各省级管理员</a:t>
            </a:r>
            <a:r>
              <a:rPr lang="en-US" altLang="zh-CN" sz="1800" dirty="0"/>
              <a:t>/</a:t>
            </a:r>
            <a:r>
              <a:rPr lang="zh-CN" altLang="en-US" sz="1800" dirty="0"/>
              <a:t>负责人审核；校级管理员、校级联系人由校级负责人审核。</a:t>
            </a:r>
            <a:endParaRPr lang="en-US" altLang="zh-CN" sz="1800" dirty="0"/>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报名系统内缺少某些学校数据或学校已更名但系统内未更改？</a:t>
            </a:r>
            <a:br>
              <a:rPr lang="en-US" altLang="zh-CN" sz="1800" dirty="0"/>
            </a:br>
            <a:r>
              <a:rPr lang="en-US" altLang="zh-CN" sz="1800" dirty="0"/>
              <a:t> </a:t>
            </a:r>
            <a:r>
              <a:rPr lang="zh-CN" altLang="en-US" sz="1800" dirty="0"/>
              <a:t>用户注册时，在学校处有专门关于学校信息有误的选项提示，如学生遇到上述情况，可直接通过该功 </a:t>
            </a:r>
            <a:br>
              <a:rPr lang="en-US" altLang="zh-CN" sz="1800" dirty="0"/>
            </a:br>
            <a:r>
              <a:rPr lang="en-US" altLang="zh-CN" sz="1800" dirty="0"/>
              <a:t> </a:t>
            </a:r>
            <a:r>
              <a:rPr lang="zh-CN" altLang="en-US" sz="1800" dirty="0"/>
              <a:t>能反馈问题，反馈后系统会自动给技术人员及时发送通知短信，技术人员会第一时间增加该学校或修</a:t>
            </a:r>
            <a:br>
              <a:rPr lang="en-US" altLang="zh-CN" sz="1800" dirty="0"/>
            </a:br>
            <a:r>
              <a:rPr lang="en-US" altLang="zh-CN" sz="1800" dirty="0"/>
              <a:t> </a:t>
            </a:r>
            <a:r>
              <a:rPr lang="zh-CN" altLang="en-US" sz="1800" dirty="0"/>
              <a:t>正数据。</a:t>
            </a:r>
            <a:endParaRPr lang="en-US" altLang="zh-CN" sz="1800" dirty="0"/>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境外生</a:t>
            </a:r>
            <a:r>
              <a:rPr lang="en-US" altLang="zh-CN" sz="1800" dirty="0">
                <a:latin typeface="黑体" panose="02010609060101010101" pitchFamily="49" charset="-122"/>
                <a:ea typeface="黑体" panose="02010609060101010101" pitchFamily="49" charset="-122"/>
              </a:rPr>
              <a:t>/</a:t>
            </a:r>
            <a:r>
              <a:rPr lang="zh-CN" altLang="en-US" sz="1800" dirty="0">
                <a:latin typeface="黑体" panose="02010609060101010101" pitchFamily="49" charset="-122"/>
                <a:ea typeface="黑体" panose="02010609060101010101" pitchFamily="49" charset="-122"/>
              </a:rPr>
              <a:t>港澳台学生参赛时，身份证号处怎么填？</a:t>
            </a:r>
            <a:br>
              <a:rPr lang="en-US" altLang="zh-CN" dirty="0"/>
            </a:br>
            <a:r>
              <a:rPr lang="zh-CN" altLang="en-US" sz="1800" dirty="0"/>
              <a:t>系统设置了可选择其他证件选项（护照、港澳台通行证）</a:t>
            </a:r>
            <a:r>
              <a:rPr lang="en-US" altLang="zh-CN" sz="1800" dirty="0"/>
              <a:t>,</a:t>
            </a:r>
            <a:r>
              <a:rPr lang="zh-CN" altLang="en-US" sz="1800" dirty="0"/>
              <a:t>学生可填写护照编号、港澳台通行证编号处理，具体信息真伪性由各校教务处盖章确认报名信息及校赛管理员核实报名信息时自行核实，国家级管理员不对该信息的真伪性做审核，如出问题，一切责任由各校自行承担。</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学生注册时选错学校或信息填错怎么办？</a:t>
            </a:r>
            <a:br>
              <a:rPr lang="en-US" altLang="zh-CN" sz="1800" dirty="0"/>
            </a:br>
            <a:r>
              <a:rPr lang="zh-CN" altLang="en-US" sz="1800" dirty="0"/>
              <a:t>只要学生未参与组队，即可随意修改学校，如已参与组队，需先退出组队再做修改。</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如果学生手动误操作，把身份选择成老师了，怎么办？</a:t>
            </a:r>
            <a:br>
              <a:rPr lang="en-US" altLang="zh-CN" sz="1800" dirty="0"/>
            </a:br>
            <a:r>
              <a:rPr lang="zh-CN" altLang="en-US" sz="1800" dirty="0"/>
              <a:t>如果该学生没有获取相关身份所关联的权限，可通过注销账号功能手动注销账号。</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968494" y="1197211"/>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管理员登录</a:t>
            </a:r>
          </a:p>
        </p:txBody>
      </p:sp>
      <p:sp>
        <p:nvSpPr>
          <p:cNvPr id="5" name="矩形: 圆角 4"/>
          <p:cNvSpPr/>
          <p:nvPr/>
        </p:nvSpPr>
        <p:spPr>
          <a:xfrm>
            <a:off x="1968494" y="2691329"/>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选择管理员身份</a:t>
            </a:r>
          </a:p>
          <a:p>
            <a:pPr algn="ctr"/>
            <a:r>
              <a:rPr lang="zh-CN" altLang="en-US" b="0" i="0" dirty="0">
                <a:solidFill>
                  <a:schemeClr val="bg1"/>
                </a:solidFill>
                <a:effectLst/>
                <a:ea typeface="微软雅黑" panose="020B0503020204020204" pitchFamily="34" charset="-122"/>
              </a:rPr>
              <a:t>（校级负责人</a:t>
            </a:r>
            <a:r>
              <a:rPr lang="en-US" altLang="zh-CN" b="0" i="0" dirty="0">
                <a:solidFill>
                  <a:schemeClr val="bg1"/>
                </a:solidFill>
                <a:effectLst/>
                <a:ea typeface="微软雅黑" panose="020B0503020204020204" pitchFamily="34" charset="-122"/>
              </a:rPr>
              <a:t>/</a:t>
            </a:r>
            <a:r>
              <a:rPr lang="zh-CN" altLang="en-US" b="0" i="0" dirty="0">
                <a:solidFill>
                  <a:schemeClr val="bg1"/>
                </a:solidFill>
                <a:effectLst/>
                <a:ea typeface="微软雅黑" panose="020B0503020204020204" pitchFamily="34" charset="-122"/>
              </a:rPr>
              <a:t>校级管理员）</a:t>
            </a:r>
            <a:endParaRPr lang="zh-CN" altLang="en-US" sz="2000" b="0" i="0" dirty="0">
              <a:solidFill>
                <a:schemeClr val="bg1"/>
              </a:solidFill>
              <a:effectLst/>
              <a:ea typeface="微软雅黑" panose="020B0503020204020204" pitchFamily="34" charset="-122"/>
            </a:endParaRPr>
          </a:p>
        </p:txBody>
      </p:sp>
      <p:sp>
        <p:nvSpPr>
          <p:cNvPr id="6" name="矩形: 圆角 5"/>
          <p:cNvSpPr/>
          <p:nvPr/>
        </p:nvSpPr>
        <p:spPr>
          <a:xfrm>
            <a:off x="1968494" y="4185447"/>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选择激活赛项</a:t>
            </a:r>
            <a:endParaRPr lang="en-US" altLang="zh-CN" sz="2000"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（活动管理）</a:t>
            </a:r>
          </a:p>
        </p:txBody>
      </p:sp>
      <p:sp>
        <p:nvSpPr>
          <p:cNvPr id="7" name="矩形: 圆角 6"/>
          <p:cNvSpPr/>
          <p:nvPr/>
        </p:nvSpPr>
        <p:spPr>
          <a:xfrm>
            <a:off x="1968494" y="5679564"/>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设定报名时间区间</a:t>
            </a:r>
          </a:p>
        </p:txBody>
      </p:sp>
      <p:cxnSp>
        <p:nvCxnSpPr>
          <p:cNvPr id="9" name="直接箭头连接符 8"/>
          <p:cNvCxnSpPr>
            <a:stCxn id="4" idx="2"/>
            <a:endCxn id="5" idx="0"/>
          </p:cNvCxnSpPr>
          <p:nvPr/>
        </p:nvCxnSpPr>
        <p:spPr>
          <a:xfrm>
            <a:off x="3574824" y="1917211"/>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1" name="直接箭头连接符 10"/>
          <p:cNvCxnSpPr>
            <a:stCxn id="5" idx="2"/>
            <a:endCxn id="6" idx="0"/>
          </p:cNvCxnSpPr>
          <p:nvPr/>
        </p:nvCxnSpPr>
        <p:spPr>
          <a:xfrm>
            <a:off x="3574824" y="3411329"/>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3" name="直接箭头连接符 12"/>
          <p:cNvCxnSpPr>
            <a:stCxn id="6" idx="2"/>
            <a:endCxn id="7" idx="0"/>
          </p:cNvCxnSpPr>
          <p:nvPr/>
        </p:nvCxnSpPr>
        <p:spPr>
          <a:xfrm>
            <a:off x="3574824" y="4905447"/>
            <a:ext cx="0" cy="774117"/>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校赛激活（校级负责人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操作流程及常见问题</a:t>
            </a:r>
          </a:p>
        </p:txBody>
      </p:sp>
      <p:sp>
        <p:nvSpPr>
          <p:cNvPr id="38" name="文本框 37"/>
          <p:cNvSpPr txBox="1"/>
          <p:nvPr/>
        </p:nvSpPr>
        <p:spPr>
          <a:xfrm>
            <a:off x="7218019" y="2566345"/>
            <a:ext cx="2633214" cy="2338070"/>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常见问题</a:t>
            </a:r>
            <a:endParaRPr lang="en-US" altLang="zh-CN" sz="2000" dirty="0">
              <a:latin typeface="黑体" panose="02010609060101010101" pitchFamily="49" charset="-122"/>
              <a:ea typeface="黑体" panose="02010609060101010101" pitchFamily="49" charset="-122"/>
            </a:endParaRPr>
          </a:p>
          <a:p>
            <a:pPr algn="ctr"/>
            <a:br>
              <a:rPr lang="en-US" altLang="zh-CN" dirty="0">
                <a:latin typeface="黑体" panose="02010609060101010101" pitchFamily="49" charset="-122"/>
                <a:ea typeface="黑体" panose="02010609060101010101" pitchFamily="49" charset="-122"/>
              </a:rPr>
            </a:br>
            <a:r>
              <a:rPr lang="zh-CN" altLang="en-US" dirty="0"/>
              <a:t>学校如无团队参加的赛项可不激活；校赛报名截止时间受到省级管理员设定的校赛最迟报名截止时间限制。被激活的赛项学生才可报名。</a:t>
            </a:r>
            <a:endParaRPr lang="en-US" altLang="zh-C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768988" y="3717831"/>
            <a:ext cx="3652572" cy="1868582"/>
            <a:chOff x="5501359" y="1366449"/>
            <a:chExt cx="4242607" cy="2170432"/>
          </a:xfrm>
        </p:grpSpPr>
        <p:pic>
          <p:nvPicPr>
            <p:cNvPr id="34" name="图片 33"/>
            <p:cNvPicPr/>
            <p:nvPr/>
          </p:nvPicPr>
          <p:blipFill rotWithShape="1">
            <a:blip r:embed="rId2"/>
            <a:srcRect t="-1" b="9940"/>
            <a:stretch>
              <a:fillRect/>
            </a:stretch>
          </p:blipFill>
          <p:spPr>
            <a:xfrm>
              <a:off x="5501359" y="1366449"/>
              <a:ext cx="4242607" cy="2170432"/>
            </a:xfrm>
            <a:prstGeom prst="rect">
              <a:avLst/>
            </a:prstGeom>
          </p:spPr>
        </p:pic>
        <p:sp>
          <p:nvSpPr>
            <p:cNvPr id="35" name="矩形 34"/>
            <p:cNvSpPr/>
            <p:nvPr/>
          </p:nvSpPr>
          <p:spPr>
            <a:xfrm>
              <a:off x="8509994" y="1404531"/>
              <a:ext cx="156455" cy="9457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pic>
        <p:nvPicPr>
          <p:cNvPr id="44" name="图片 43"/>
          <p:cNvPicPr/>
          <p:nvPr/>
        </p:nvPicPr>
        <p:blipFill rotWithShape="1">
          <a:blip r:embed="rId3"/>
          <a:srcRect l="11151"/>
          <a:stretch>
            <a:fillRect/>
          </a:stretch>
        </p:blipFill>
        <p:spPr>
          <a:xfrm>
            <a:off x="6472554" y="942606"/>
            <a:ext cx="3962009" cy="2075197"/>
          </a:xfrm>
          <a:prstGeom prst="rect">
            <a:avLst/>
          </a:prstGeom>
          <a:noFill/>
          <a:ln>
            <a:noFill/>
          </a:ln>
        </p:spPr>
      </p:pic>
      <p:pic>
        <p:nvPicPr>
          <p:cNvPr id="45" name="图片 44"/>
          <p:cNvPicPr/>
          <p:nvPr/>
        </p:nvPicPr>
        <p:blipFill rotWithShape="1">
          <a:blip r:embed="rId4"/>
          <a:srcRect l="2731" r="6372" b="8359"/>
          <a:stretch>
            <a:fillRect/>
          </a:stretch>
        </p:blipFill>
        <p:spPr>
          <a:xfrm>
            <a:off x="6472553" y="3717830"/>
            <a:ext cx="3962009" cy="1868581"/>
          </a:xfrm>
          <a:prstGeom prst="rect">
            <a:avLst/>
          </a:prstGeom>
          <a:noFill/>
          <a:ln>
            <a:noFill/>
          </a:ln>
        </p:spPr>
      </p:pic>
      <p:pic>
        <p:nvPicPr>
          <p:cNvPr id="15" name="图片 14"/>
          <p:cNvPicPr/>
          <p:nvPr/>
        </p:nvPicPr>
        <p:blipFill>
          <a:blip r:embed="rId5"/>
          <a:stretch>
            <a:fillRect/>
          </a:stretch>
        </p:blipFill>
        <p:spPr>
          <a:xfrm>
            <a:off x="1773055" y="942607"/>
            <a:ext cx="3653336" cy="2075197"/>
          </a:xfrm>
          <a:prstGeom prst="rect">
            <a:avLst/>
          </a:prstGeom>
        </p:spPr>
      </p:pic>
      <p:sp>
        <p:nvSpPr>
          <p:cNvPr id="16" name="文本框 15"/>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校赛激活（校级负责人</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管理员）</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操作图示</a:t>
            </a:r>
          </a:p>
        </p:txBody>
      </p:sp>
      <p:sp>
        <p:nvSpPr>
          <p:cNvPr id="18" name="文本框 17"/>
          <p:cNvSpPr txBox="1"/>
          <p:nvPr/>
        </p:nvSpPr>
        <p:spPr>
          <a:xfrm>
            <a:off x="1776677" y="3167762"/>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1.</a:t>
            </a:r>
            <a:r>
              <a:rPr lang="zh-CN" altLang="en-US" sz="2000" dirty="0">
                <a:latin typeface="黑体" panose="02010609060101010101" pitchFamily="49" charset="-122"/>
                <a:ea typeface="黑体" panose="02010609060101010101" pitchFamily="49" charset="-122"/>
              </a:rPr>
              <a:t>账号密码登录</a:t>
            </a:r>
          </a:p>
        </p:txBody>
      </p:sp>
      <p:sp>
        <p:nvSpPr>
          <p:cNvPr id="21" name="文本框 20"/>
          <p:cNvSpPr txBox="1"/>
          <p:nvPr/>
        </p:nvSpPr>
        <p:spPr>
          <a:xfrm>
            <a:off x="1776677" y="5675189"/>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2.</a:t>
            </a:r>
            <a:r>
              <a:rPr lang="zh-CN" altLang="en-US" sz="2000" dirty="0">
                <a:latin typeface="黑体" panose="02010609060101010101" pitchFamily="49" charset="-122"/>
                <a:ea typeface="黑体" panose="02010609060101010101" pitchFamily="49" charset="-122"/>
              </a:rPr>
              <a:t>选择管理员身份</a:t>
            </a:r>
          </a:p>
        </p:txBody>
      </p:sp>
      <p:sp>
        <p:nvSpPr>
          <p:cNvPr id="22" name="文本框 21"/>
          <p:cNvSpPr txBox="1"/>
          <p:nvPr/>
        </p:nvSpPr>
        <p:spPr>
          <a:xfrm>
            <a:off x="6472553" y="3167762"/>
            <a:ext cx="3962009"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3.</a:t>
            </a:r>
            <a:r>
              <a:rPr lang="zh-CN" altLang="en-US" sz="2000" dirty="0">
                <a:latin typeface="黑体" panose="02010609060101010101" pitchFamily="49" charset="-122"/>
                <a:ea typeface="黑体" panose="02010609060101010101" pitchFamily="49" charset="-122"/>
              </a:rPr>
              <a:t>选择激活赛项</a:t>
            </a:r>
          </a:p>
        </p:txBody>
      </p:sp>
      <p:sp>
        <p:nvSpPr>
          <p:cNvPr id="23" name="文本框 22"/>
          <p:cNvSpPr txBox="1"/>
          <p:nvPr/>
        </p:nvSpPr>
        <p:spPr>
          <a:xfrm>
            <a:off x="6472553" y="5671676"/>
            <a:ext cx="3962009"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4.</a:t>
            </a:r>
            <a:r>
              <a:rPr lang="zh-CN" altLang="en-US" sz="2000" dirty="0">
                <a:latin typeface="黑体" panose="02010609060101010101" pitchFamily="49" charset="-122"/>
                <a:ea typeface="黑体" panose="02010609060101010101" pitchFamily="49" charset="-122"/>
              </a:rPr>
              <a:t>设定报名时间区间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152894" y="1197211"/>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队长登录</a:t>
            </a:r>
          </a:p>
        </p:txBody>
      </p:sp>
      <p:sp>
        <p:nvSpPr>
          <p:cNvPr id="5" name="矩形: 圆角 4"/>
          <p:cNvSpPr/>
          <p:nvPr/>
        </p:nvSpPr>
        <p:spPr>
          <a:xfrm>
            <a:off x="4152894" y="2691329"/>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选择参赛赛项</a:t>
            </a:r>
          </a:p>
        </p:txBody>
      </p:sp>
      <p:sp>
        <p:nvSpPr>
          <p:cNvPr id="6" name="矩形: 圆角 5"/>
          <p:cNvSpPr/>
          <p:nvPr/>
        </p:nvSpPr>
        <p:spPr>
          <a:xfrm>
            <a:off x="4152894" y="4185447"/>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点击报名</a:t>
            </a:r>
          </a:p>
        </p:txBody>
      </p:sp>
      <p:sp>
        <p:nvSpPr>
          <p:cNvPr id="7" name="矩形: 圆角 6"/>
          <p:cNvSpPr/>
          <p:nvPr/>
        </p:nvSpPr>
        <p:spPr>
          <a:xfrm>
            <a:off x="4152894" y="5679564"/>
            <a:ext cx="3212659" cy="7200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000" b="0" i="0" dirty="0">
                <a:solidFill>
                  <a:schemeClr val="bg1"/>
                </a:solidFill>
                <a:effectLst/>
                <a:ea typeface="微软雅黑" panose="020B0503020204020204" pitchFamily="34" charset="-122"/>
              </a:rPr>
              <a:t>填报信息</a:t>
            </a:r>
          </a:p>
        </p:txBody>
      </p:sp>
      <p:cxnSp>
        <p:nvCxnSpPr>
          <p:cNvPr id="9" name="直接箭头连接符 8"/>
          <p:cNvCxnSpPr>
            <a:stCxn id="4" idx="2"/>
            <a:endCxn id="5" idx="0"/>
          </p:cNvCxnSpPr>
          <p:nvPr/>
        </p:nvCxnSpPr>
        <p:spPr>
          <a:xfrm>
            <a:off x="5759224" y="1917211"/>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1" name="直接箭头连接符 10"/>
          <p:cNvCxnSpPr>
            <a:stCxn id="5" idx="2"/>
            <a:endCxn id="6" idx="0"/>
          </p:cNvCxnSpPr>
          <p:nvPr/>
        </p:nvCxnSpPr>
        <p:spPr>
          <a:xfrm>
            <a:off x="5759224" y="3411329"/>
            <a:ext cx="0" cy="774118"/>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cxnSp>
        <p:nvCxnSpPr>
          <p:cNvPr id="13" name="直接箭头连接符 12"/>
          <p:cNvCxnSpPr>
            <a:stCxn id="6" idx="2"/>
            <a:endCxn id="7" idx="0"/>
          </p:cNvCxnSpPr>
          <p:nvPr/>
        </p:nvCxnSpPr>
        <p:spPr>
          <a:xfrm>
            <a:off x="5759224" y="4905447"/>
            <a:ext cx="0" cy="774117"/>
          </a:xfrm>
          <a:prstGeom prst="straightConnector1">
            <a:avLst/>
          </a:prstGeom>
          <a:ln w="38100">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组队报名（参赛团队队长）</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流程说明</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p:nvPr/>
        </p:nvPicPr>
        <p:blipFill>
          <a:blip r:embed="rId2"/>
          <a:stretch>
            <a:fillRect/>
          </a:stretch>
        </p:blipFill>
        <p:spPr>
          <a:xfrm>
            <a:off x="1773055" y="942607"/>
            <a:ext cx="3653336" cy="2075197"/>
          </a:xfrm>
          <a:prstGeom prst="rect">
            <a:avLst/>
          </a:prstGeom>
        </p:spPr>
      </p:pic>
      <p:sp>
        <p:nvSpPr>
          <p:cNvPr id="16" name="文本框 15"/>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组队报名（参赛团队队长）</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操作图示</a:t>
            </a:r>
          </a:p>
        </p:txBody>
      </p:sp>
      <p:sp>
        <p:nvSpPr>
          <p:cNvPr id="18" name="文本框 17"/>
          <p:cNvSpPr txBox="1"/>
          <p:nvPr/>
        </p:nvSpPr>
        <p:spPr>
          <a:xfrm>
            <a:off x="1776677" y="3167762"/>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1.</a:t>
            </a:r>
            <a:r>
              <a:rPr lang="zh-CN" altLang="en-US" sz="2000" dirty="0">
                <a:latin typeface="黑体" panose="02010609060101010101" pitchFamily="49" charset="-122"/>
                <a:ea typeface="黑体" panose="02010609060101010101" pitchFamily="49" charset="-122"/>
              </a:rPr>
              <a:t>账号密码登录</a:t>
            </a:r>
          </a:p>
        </p:txBody>
      </p:sp>
      <p:sp>
        <p:nvSpPr>
          <p:cNvPr id="21" name="文本框 20"/>
          <p:cNvSpPr txBox="1"/>
          <p:nvPr/>
        </p:nvSpPr>
        <p:spPr>
          <a:xfrm>
            <a:off x="1776677" y="5542464"/>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2.</a:t>
            </a:r>
            <a:r>
              <a:rPr lang="zh-CN" altLang="en-US" sz="2000" dirty="0">
                <a:latin typeface="黑体" panose="02010609060101010101" pitchFamily="49" charset="-122"/>
                <a:ea typeface="黑体" panose="02010609060101010101" pitchFamily="49" charset="-122"/>
              </a:rPr>
              <a:t>选择赛项</a:t>
            </a:r>
          </a:p>
        </p:txBody>
      </p:sp>
      <p:pic>
        <p:nvPicPr>
          <p:cNvPr id="13" name="图片 12"/>
          <p:cNvPicPr/>
          <p:nvPr/>
        </p:nvPicPr>
        <p:blipFill>
          <a:blip r:embed="rId3"/>
          <a:stretch>
            <a:fillRect/>
          </a:stretch>
        </p:blipFill>
        <p:spPr>
          <a:xfrm>
            <a:off x="1773055" y="3717830"/>
            <a:ext cx="3649714" cy="1674676"/>
          </a:xfrm>
          <a:prstGeom prst="rect">
            <a:avLst/>
          </a:prstGeom>
          <a:noFill/>
          <a:ln>
            <a:noFill/>
          </a:ln>
        </p:spPr>
      </p:pic>
      <p:pic>
        <p:nvPicPr>
          <p:cNvPr id="2" name="图片 1"/>
          <p:cNvPicPr>
            <a:picLocks noChangeAspect="1"/>
          </p:cNvPicPr>
          <p:nvPr/>
        </p:nvPicPr>
        <p:blipFill>
          <a:blip r:embed="rId4"/>
          <a:stretch>
            <a:fillRect/>
          </a:stretch>
        </p:blipFill>
        <p:spPr>
          <a:xfrm>
            <a:off x="6096000" y="942607"/>
            <a:ext cx="4616088" cy="1093363"/>
          </a:xfrm>
          <a:prstGeom prst="rect">
            <a:avLst/>
          </a:prstGeom>
        </p:spPr>
      </p:pic>
      <p:grpSp>
        <p:nvGrpSpPr>
          <p:cNvPr id="3" name="组合 2"/>
          <p:cNvGrpSpPr/>
          <p:nvPr/>
        </p:nvGrpSpPr>
        <p:grpSpPr>
          <a:xfrm>
            <a:off x="6133449" y="2617284"/>
            <a:ext cx="4584575" cy="2775222"/>
            <a:chOff x="6387018" y="2767242"/>
            <a:chExt cx="4261652" cy="2579744"/>
          </a:xfrm>
        </p:grpSpPr>
        <p:pic>
          <p:nvPicPr>
            <p:cNvPr id="19" name="图片 18"/>
            <p:cNvPicPr>
              <a:picLocks noChangeAspect="1"/>
            </p:cNvPicPr>
            <p:nvPr/>
          </p:nvPicPr>
          <p:blipFill rotWithShape="1">
            <a:blip r:embed="rId5"/>
            <a:srcRect b="55527"/>
            <a:stretch>
              <a:fillRect/>
            </a:stretch>
          </p:blipFill>
          <p:spPr>
            <a:xfrm>
              <a:off x="6387018" y="2767242"/>
              <a:ext cx="2396437" cy="2579744"/>
            </a:xfrm>
            <a:prstGeom prst="rect">
              <a:avLst/>
            </a:prstGeom>
          </p:spPr>
        </p:pic>
        <p:pic>
          <p:nvPicPr>
            <p:cNvPr id="20" name="图片 19"/>
            <p:cNvPicPr>
              <a:picLocks noChangeAspect="1"/>
            </p:cNvPicPr>
            <p:nvPr/>
          </p:nvPicPr>
          <p:blipFill rotWithShape="1">
            <a:blip r:embed="rId5"/>
            <a:srcRect t="42862"/>
            <a:stretch>
              <a:fillRect/>
            </a:stretch>
          </p:blipFill>
          <p:spPr>
            <a:xfrm>
              <a:off x="8783455" y="2767242"/>
              <a:ext cx="1865215" cy="2579744"/>
            </a:xfrm>
            <a:prstGeom prst="rect">
              <a:avLst/>
            </a:prstGeom>
          </p:spPr>
        </p:pic>
      </p:grpSp>
      <p:sp>
        <p:nvSpPr>
          <p:cNvPr id="24" name="文本框 23"/>
          <p:cNvSpPr txBox="1"/>
          <p:nvPr/>
        </p:nvSpPr>
        <p:spPr>
          <a:xfrm>
            <a:off x="6579187" y="2064578"/>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3.</a:t>
            </a:r>
            <a:r>
              <a:rPr lang="zh-CN" altLang="en-US" sz="2000" dirty="0">
                <a:latin typeface="黑体" panose="02010609060101010101" pitchFamily="49" charset="-122"/>
                <a:ea typeface="黑体" panose="02010609060101010101" pitchFamily="49" charset="-122"/>
              </a:rPr>
              <a:t>点击“报名”</a:t>
            </a:r>
          </a:p>
        </p:txBody>
      </p:sp>
      <p:sp>
        <p:nvSpPr>
          <p:cNvPr id="25" name="文本框 24"/>
          <p:cNvSpPr txBox="1"/>
          <p:nvPr/>
        </p:nvSpPr>
        <p:spPr>
          <a:xfrm>
            <a:off x="6579187" y="5542464"/>
            <a:ext cx="3649714" cy="400110"/>
          </a:xfrm>
          <a:prstGeom prst="rect">
            <a:avLst/>
          </a:prstGeom>
          <a:noFill/>
        </p:spPr>
        <p:txBody>
          <a:bodyPr wrap="square">
            <a:spAutoFit/>
          </a:bodyPr>
          <a:lstStyle/>
          <a:p>
            <a:pPr algn="ctr"/>
            <a:r>
              <a:rPr lang="en-US" altLang="zh-CN" sz="2000" dirty="0">
                <a:latin typeface="黑体" panose="02010609060101010101" pitchFamily="49" charset="-122"/>
                <a:ea typeface="黑体" panose="02010609060101010101" pitchFamily="49" charset="-122"/>
              </a:rPr>
              <a:t>4.</a:t>
            </a:r>
            <a:r>
              <a:rPr lang="zh-CN" altLang="en-US" sz="2000" dirty="0">
                <a:latin typeface="黑体" panose="02010609060101010101" pitchFamily="49" charset="-122"/>
                <a:ea typeface="黑体" panose="02010609060101010101" pitchFamily="49" charset="-122"/>
              </a:rPr>
              <a:t>填报报名信息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85775" y="52224"/>
            <a:ext cx="10853290" cy="461665"/>
          </a:xfrm>
          <a:prstGeom prst="rect">
            <a:avLst/>
          </a:prstGeom>
          <a:noFill/>
        </p:spPr>
        <p:txBody>
          <a:bodyPr wrap="square">
            <a:spAutoFit/>
          </a:bodyPr>
          <a:lstStyle/>
          <a:p>
            <a:pPr algn="ctr"/>
            <a:r>
              <a:rPr lang="zh-CN" altLang="en-US" sz="2400" dirty="0">
                <a:latin typeface="黑体" panose="02010609060101010101" pitchFamily="49" charset="-122"/>
                <a:ea typeface="黑体" panose="02010609060101010101" pitchFamily="49" charset="-122"/>
              </a:rPr>
              <a:t>组队报名（参赛团队队长）</a:t>
            </a:r>
            <a:r>
              <a:rPr lang="en-US"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常见问题</a:t>
            </a:r>
          </a:p>
        </p:txBody>
      </p:sp>
      <p:sp>
        <p:nvSpPr>
          <p:cNvPr id="12" name="文本框 11"/>
          <p:cNvSpPr txBox="1"/>
          <p:nvPr/>
        </p:nvSpPr>
        <p:spPr>
          <a:xfrm>
            <a:off x="485775" y="671691"/>
            <a:ext cx="10853290" cy="6186309"/>
          </a:xfrm>
          <a:prstGeom prst="rect">
            <a:avLst/>
          </a:prstGeom>
          <a:noFill/>
        </p:spPr>
        <p:txBody>
          <a:bodyPr wrap="square" rtlCol="0">
            <a:spAutoFit/>
          </a:bodyPr>
          <a:lstStyle/>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团队队长注册报名即可？报名成功需要审核吗？</a:t>
            </a:r>
            <a:br>
              <a:rPr lang="en-US" altLang="zh-CN" sz="1800" dirty="0"/>
            </a:br>
            <a:r>
              <a:rPr lang="en-US" altLang="zh-CN" sz="1800" dirty="0"/>
              <a:t> </a:t>
            </a:r>
            <a:r>
              <a:rPr lang="zh-CN" altLang="en-US" sz="1800" dirty="0"/>
              <a:t>仅需队长操作，但所有队员及指导老师必须注册；提交报名后需等待校级管理员审核；仅可报名校级管理员已激活赛项。</a:t>
            </a:r>
          </a:p>
          <a:p>
            <a:pPr marL="400050" indent="-400050">
              <a:buFont typeface="+mj-ea"/>
              <a:buAutoNum type="ea1JpnChsDbPeriod"/>
            </a:pPr>
            <a:r>
              <a:rPr lang="zh-CN" altLang="en-US" dirty="0">
                <a:latin typeface="黑体" panose="02010609060101010101" pitchFamily="49" charset="-122"/>
                <a:ea typeface="黑体" panose="02010609060101010101" pitchFamily="49" charset="-122"/>
              </a:rPr>
              <a:t>校级管理员未激活赛项，学生无法报名怎么办？</a:t>
            </a:r>
            <a:br>
              <a:rPr lang="en-US" altLang="zh-CN" dirty="0">
                <a:latin typeface="黑体" panose="02010609060101010101" pitchFamily="49" charset="-122"/>
                <a:ea typeface="黑体" panose="02010609060101010101" pitchFamily="49" charset="-122"/>
              </a:rPr>
            </a:br>
            <a:r>
              <a:rPr lang="zh-CN" altLang="en-US" dirty="0"/>
              <a:t>系统做了提示，如校级管理员未激活赛项，则会提示：请及时联系校级联系人（电话会同时显示），如该校未设置校级负责人，系统会提示：省级联系人信息。</a:t>
            </a:r>
            <a:endParaRPr lang="en-US" altLang="zh-CN" dirty="0"/>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校赛阶段，是否可以一名学生参加多个赛项？省赛、国赛是否允许？</a:t>
            </a:r>
            <a:br>
              <a:rPr lang="en-US" altLang="zh-CN" dirty="0"/>
            </a:br>
            <a:r>
              <a:rPr lang="zh-CN" altLang="en-US" sz="1800"/>
              <a:t>校赛阶段不限制，省赛由各省赛组委会自行决定，国赛不允许一名学生同时参加多个赛项。</a:t>
            </a:r>
            <a:endParaRPr lang="en-US" altLang="zh-CN" sz="1800" dirty="0"/>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报名表盖章是否只能是教务处盖章？校赛报名阶段是否可不盖章？是否可不签字写意见？</a:t>
            </a:r>
            <a:br>
              <a:rPr lang="en-US" altLang="zh-CN" sz="1800" dirty="0"/>
            </a:br>
            <a:r>
              <a:rPr lang="zh-CN" altLang="en-US" sz="1800" dirty="0"/>
              <a:t>校赛阶段不做限制，校赛向省级晋级时提交的晋级团队原则上必须是教务处盖章，具体由省赛组委会决定，省赛晋级国赛必须是教务处盖章，单位负责人签字写意见。</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校赛阶段如需更改团队信息怎么办？</a:t>
            </a:r>
            <a:br>
              <a:rPr lang="en-US" altLang="zh-CN" sz="1800" dirty="0"/>
            </a:br>
            <a:r>
              <a:rPr lang="zh-CN" altLang="en-US" sz="1800" dirty="0"/>
              <a:t>校赛阶段，未晋级省赛之前，队长可随意修改报名信息，但每次更改后，均需校级管理员重新审核以确保系统记录数据与上传的报名表信息一致。</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报名表是否一定需要彩打或彩印照片？</a:t>
            </a:r>
            <a:br>
              <a:rPr lang="en-US" altLang="zh-CN" sz="1800" dirty="0"/>
            </a:br>
            <a:r>
              <a:rPr lang="zh-CN" altLang="en-US" sz="1800" dirty="0"/>
              <a:t>需要，如果没有电子照片，可以粘贴一寸照片后扫描上传。</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校级负责人</a:t>
            </a:r>
            <a:r>
              <a:rPr lang="en-US" altLang="zh-CN" sz="1800" dirty="0">
                <a:latin typeface="黑体" panose="02010609060101010101" pitchFamily="49" charset="-122"/>
                <a:ea typeface="黑体" panose="02010609060101010101" pitchFamily="49" charset="-122"/>
              </a:rPr>
              <a:t>/</a:t>
            </a:r>
            <a:r>
              <a:rPr lang="zh-CN" altLang="en-US" sz="1800" dirty="0">
                <a:latin typeface="黑体" panose="02010609060101010101" pitchFamily="49" charset="-122"/>
                <a:ea typeface="黑体" panose="02010609060101010101" pitchFamily="49" charset="-122"/>
              </a:rPr>
              <a:t>管理员、省赛负责人</a:t>
            </a:r>
            <a:r>
              <a:rPr lang="en-US" altLang="zh-CN" sz="1800" dirty="0">
                <a:latin typeface="黑体" panose="02010609060101010101" pitchFamily="49" charset="-122"/>
                <a:ea typeface="黑体" panose="02010609060101010101" pitchFamily="49" charset="-122"/>
              </a:rPr>
              <a:t>/</a:t>
            </a:r>
            <a:r>
              <a:rPr lang="zh-CN" altLang="en-US" sz="1800" dirty="0">
                <a:latin typeface="黑体" panose="02010609060101010101" pitchFamily="49" charset="-122"/>
                <a:ea typeface="黑体" panose="02010609060101010101" pitchFamily="49" charset="-122"/>
              </a:rPr>
              <a:t>管理员是否可担任指导老师？</a:t>
            </a:r>
            <a:br>
              <a:rPr lang="en-US" altLang="zh-CN" sz="1800" dirty="0">
                <a:latin typeface="黑体" panose="02010609060101010101" pitchFamily="49" charset="-122"/>
                <a:ea typeface="黑体" panose="02010609060101010101" pitchFamily="49" charset="-122"/>
              </a:rPr>
            </a:br>
            <a:r>
              <a:rPr lang="zh-CN" altLang="en-US" sz="1800" dirty="0"/>
              <a:t>校级不限制，省级具体由省赛组委会决定，国赛不可以。</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指导老师的身份校级管理员是否可以主动取消？</a:t>
            </a:r>
            <a:br>
              <a:rPr lang="en-US" altLang="zh-CN" sz="1800" dirty="0">
                <a:latin typeface="黑体" panose="02010609060101010101" pitchFamily="49" charset="-122"/>
                <a:ea typeface="黑体" panose="02010609060101010101" pitchFamily="49" charset="-122"/>
              </a:rPr>
            </a:br>
            <a:r>
              <a:rPr lang="zh-CN" altLang="en-US" sz="1800" dirty="0"/>
              <a:t>暂时不支持。如误勾选了指导老师身份，可通过注销账号功能手动注销账号。</a:t>
            </a:r>
          </a:p>
          <a:p>
            <a:pPr marL="400050" indent="-400050">
              <a:buFont typeface="+mj-ea"/>
              <a:buAutoNum type="ea1JpnChsDbPeriod"/>
            </a:pPr>
            <a:r>
              <a:rPr lang="zh-CN" altLang="en-US" sz="1800" dirty="0">
                <a:latin typeface="黑体" panose="02010609060101010101" pitchFamily="49" charset="-122"/>
                <a:ea typeface="黑体" panose="02010609060101010101" pitchFamily="49" charset="-122"/>
              </a:rPr>
              <a:t>指导老师各赛段是否可更换？</a:t>
            </a:r>
            <a:br>
              <a:rPr lang="en-US" altLang="zh-CN" sz="1800" dirty="0"/>
            </a:br>
            <a:r>
              <a:rPr lang="zh-CN" altLang="en-US" sz="1800" dirty="0"/>
              <a:t>可更换。</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1367</Words>
  <Application>Microsoft Office PowerPoint</Application>
  <PresentationFormat>宽屏</PresentationFormat>
  <Paragraphs>95</Paragraphs>
  <Slides>16</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等线</vt:lpstr>
      <vt:lpstr>等线 Light</vt:lpstr>
      <vt:lpstr>黑体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ann Y</dc:creator>
  <cp:lastModifiedBy>高 孟远</cp:lastModifiedBy>
  <cp:revision>28</cp:revision>
  <dcterms:created xsi:type="dcterms:W3CDTF">2020-11-28T01:26:00Z</dcterms:created>
  <dcterms:modified xsi:type="dcterms:W3CDTF">2021-03-29T01:47:28Z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E332D5BDFA8B4BCD9059CA687AE9E3DA</vt:lpwstr>
  </property>
  <property fmtid="{D5CDD505-2E9C-101B-9397-08002B2CF9AE}" pid="3" name="KSOProductBuildVer">
    <vt:lpwstr>2052-11.1.0.10356</vt:lpwstr>
  </property>
</Properties>
</file>